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319" r:id="rId3"/>
    <p:sldId id="371" r:id="rId4"/>
    <p:sldId id="330" r:id="rId5"/>
    <p:sldId id="343" r:id="rId6"/>
    <p:sldId id="345" r:id="rId7"/>
    <p:sldId id="339" r:id="rId8"/>
    <p:sldId id="347" r:id="rId9"/>
    <p:sldId id="346" r:id="rId10"/>
    <p:sldId id="360" r:id="rId11"/>
    <p:sldId id="348" r:id="rId12"/>
    <p:sldId id="372" r:id="rId13"/>
    <p:sldId id="349" r:id="rId14"/>
    <p:sldId id="354" r:id="rId15"/>
    <p:sldId id="355" r:id="rId16"/>
    <p:sldId id="375" r:id="rId17"/>
    <p:sldId id="374" r:id="rId18"/>
    <p:sldId id="367" r:id="rId19"/>
    <p:sldId id="368" r:id="rId20"/>
    <p:sldId id="373" r:id="rId21"/>
    <p:sldId id="369" r:id="rId22"/>
    <p:sldId id="370" r:id="rId23"/>
    <p:sldId id="33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Cohen" initials="MC" lastIdx="1" clrIdx="0">
    <p:extLst>
      <p:ext uri="{19B8F6BF-5375-455C-9EA6-DF929625EA0E}">
        <p15:presenceInfo xmlns:p15="http://schemas.microsoft.com/office/powerpoint/2012/main" userId="aaac27da781723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0" autoAdjust="0"/>
    <p:restoredTop sz="60635" autoAdjust="0"/>
  </p:normalViewPr>
  <p:slideViewPr>
    <p:cSldViewPr snapToGrid="0">
      <p:cViewPr varScale="1">
        <p:scale>
          <a:sx n="76" d="100"/>
          <a:sy n="76" d="100"/>
        </p:scale>
        <p:origin x="17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43E7EA-B781-4549-98DB-8FDA9C675A28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2D24C89-C3E6-4459-8461-A74ADC1516E4}">
      <dgm:prSet phldrT="[Text]" custT="1"/>
      <dgm:spPr>
        <a:solidFill>
          <a:srgbClr val="D0FEFE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Healthcare Providers</a:t>
          </a:r>
        </a:p>
      </dgm:t>
    </dgm:pt>
    <dgm:pt modelId="{8A794090-736C-4EA7-AB14-3DB9F9BA308A}" type="parTrans" cxnId="{E218EEAE-409E-4B84-8566-070E780A0925}">
      <dgm:prSet/>
      <dgm:spPr/>
      <dgm:t>
        <a:bodyPr/>
        <a:lstStyle/>
        <a:p>
          <a:endParaRPr lang="en-US"/>
        </a:p>
      </dgm:t>
    </dgm:pt>
    <dgm:pt modelId="{79AAA25C-EB06-4C57-8C02-BF932D076566}" type="sibTrans" cxnId="{E218EEAE-409E-4B84-8566-070E780A0925}">
      <dgm:prSet/>
      <dgm:spPr/>
      <dgm:t>
        <a:bodyPr/>
        <a:lstStyle/>
        <a:p>
          <a:endParaRPr lang="en-US"/>
        </a:p>
      </dgm:t>
    </dgm:pt>
    <dgm:pt modelId="{95B193C4-C5D6-47BF-8278-F06B29B87979}">
      <dgm:prSet phldrT="[Text]" custT="1"/>
      <dgm:spPr>
        <a:solidFill>
          <a:srgbClr val="D0FEFE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Healthcare Facilities</a:t>
          </a:r>
        </a:p>
      </dgm:t>
    </dgm:pt>
    <dgm:pt modelId="{0F15C2E1-B06C-4489-865E-7505615AB1CB}" type="parTrans" cxnId="{1AC37DD6-0E28-4745-9E5F-9181009735F8}">
      <dgm:prSet/>
      <dgm:spPr/>
      <dgm:t>
        <a:bodyPr/>
        <a:lstStyle/>
        <a:p>
          <a:endParaRPr lang="en-US"/>
        </a:p>
      </dgm:t>
    </dgm:pt>
    <dgm:pt modelId="{0B5738CF-FE4A-4AFC-B6DC-01E009528A73}" type="sibTrans" cxnId="{1AC37DD6-0E28-4745-9E5F-9181009735F8}">
      <dgm:prSet/>
      <dgm:spPr/>
      <dgm:t>
        <a:bodyPr/>
        <a:lstStyle/>
        <a:p>
          <a:endParaRPr lang="en-US"/>
        </a:p>
      </dgm:t>
    </dgm:pt>
    <dgm:pt modelId="{AD0BD136-BE47-4C43-B4E1-9EDE666FA665}">
      <dgm:prSet phldrT="[Text]" custT="1"/>
      <dgm:spPr>
        <a:solidFill>
          <a:srgbClr val="D0FEFE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Healthcare Startups</a:t>
          </a:r>
        </a:p>
      </dgm:t>
    </dgm:pt>
    <dgm:pt modelId="{B9994500-A1CA-48C6-982D-1E6FDBE233A0}" type="parTrans" cxnId="{69E1DC77-B031-417F-BDC5-971E56742A40}">
      <dgm:prSet/>
      <dgm:spPr/>
      <dgm:t>
        <a:bodyPr/>
        <a:lstStyle/>
        <a:p>
          <a:endParaRPr lang="en-US"/>
        </a:p>
      </dgm:t>
    </dgm:pt>
    <dgm:pt modelId="{9ABA5964-BF35-4A6B-8307-B4D94D96AFCC}" type="sibTrans" cxnId="{69E1DC77-B031-417F-BDC5-971E56742A40}">
      <dgm:prSet/>
      <dgm:spPr/>
      <dgm:t>
        <a:bodyPr/>
        <a:lstStyle/>
        <a:p>
          <a:endParaRPr lang="en-US"/>
        </a:p>
      </dgm:t>
    </dgm:pt>
    <dgm:pt modelId="{22DAB347-205B-4B9F-99B0-AF7B23B9BE91}">
      <dgm:prSet phldrT="[Text]" custT="1"/>
      <dgm:spPr>
        <a:solidFill>
          <a:srgbClr val="D0FEFE"/>
        </a:solidFill>
      </dgm:spPr>
      <dgm:t>
        <a:bodyPr/>
        <a:lstStyle/>
        <a:p>
          <a:r>
            <a: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Health, Wellness &amp; Fitness  Products</a:t>
          </a:r>
        </a:p>
      </dgm:t>
    </dgm:pt>
    <dgm:pt modelId="{7531D73B-29EA-4AE5-9942-B7D71795082E}" type="parTrans" cxnId="{CCA404CF-D83E-4DE4-A84A-CE66341C89AD}">
      <dgm:prSet/>
      <dgm:spPr/>
      <dgm:t>
        <a:bodyPr/>
        <a:lstStyle/>
        <a:p>
          <a:endParaRPr lang="en-US"/>
        </a:p>
      </dgm:t>
    </dgm:pt>
    <dgm:pt modelId="{D5521B0B-B856-4402-98E1-1E0B72A1BFED}" type="sibTrans" cxnId="{CCA404CF-D83E-4DE4-A84A-CE66341C89AD}">
      <dgm:prSet/>
      <dgm:spPr/>
      <dgm:t>
        <a:bodyPr/>
        <a:lstStyle/>
        <a:p>
          <a:endParaRPr lang="en-US"/>
        </a:p>
      </dgm:t>
    </dgm:pt>
    <dgm:pt modelId="{C99DE394-D9AB-4BC4-BD5A-F12BF1CC46EF}" type="pres">
      <dgm:prSet presAssocID="{E643E7EA-B781-4549-98DB-8FDA9C675A2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BD398E-FF93-48E4-81BE-16B52B919B19}" type="pres">
      <dgm:prSet presAssocID="{E643E7EA-B781-4549-98DB-8FDA9C675A28}" presName="diamond" presStyleLbl="bgShp" presStyleIdx="0" presStyleCnt="1"/>
      <dgm:spPr>
        <a:solidFill>
          <a:srgbClr val="D0FEFE"/>
        </a:solidFill>
      </dgm:spPr>
    </dgm:pt>
    <dgm:pt modelId="{837DA5AA-5991-48A4-A330-2D872E91DA38}" type="pres">
      <dgm:prSet presAssocID="{E643E7EA-B781-4549-98DB-8FDA9C675A28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FB0EB-916A-4D09-8F7E-399E3FBE51A5}" type="pres">
      <dgm:prSet presAssocID="{E643E7EA-B781-4549-98DB-8FDA9C675A28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228657-825A-4663-877D-2BCE225775F0}" type="pres">
      <dgm:prSet presAssocID="{E643E7EA-B781-4549-98DB-8FDA9C675A28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37B597-A5D8-472C-90DA-2B09CB5E9296}" type="pres">
      <dgm:prSet presAssocID="{E643E7EA-B781-4549-98DB-8FDA9C675A28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BC37D4-9524-4D75-AB1E-BF18294EC43A}" type="presOf" srcId="{95B193C4-C5D6-47BF-8278-F06B29B87979}" destId="{397FB0EB-916A-4D09-8F7E-399E3FBE51A5}" srcOrd="0" destOrd="0" presId="urn:microsoft.com/office/officeart/2005/8/layout/matrix3"/>
    <dgm:cxn modelId="{DF43596F-39C7-44CA-8639-E3C1CCF53B88}" type="presOf" srcId="{AD0BD136-BE47-4C43-B4E1-9EDE666FA665}" destId="{4D228657-825A-4663-877D-2BCE225775F0}" srcOrd="0" destOrd="0" presId="urn:microsoft.com/office/officeart/2005/8/layout/matrix3"/>
    <dgm:cxn modelId="{E218EEAE-409E-4B84-8566-070E780A0925}" srcId="{E643E7EA-B781-4549-98DB-8FDA9C675A28}" destId="{72D24C89-C3E6-4459-8461-A74ADC1516E4}" srcOrd="0" destOrd="0" parTransId="{8A794090-736C-4EA7-AB14-3DB9F9BA308A}" sibTransId="{79AAA25C-EB06-4C57-8C02-BF932D076566}"/>
    <dgm:cxn modelId="{CCA404CF-D83E-4DE4-A84A-CE66341C89AD}" srcId="{E643E7EA-B781-4549-98DB-8FDA9C675A28}" destId="{22DAB347-205B-4B9F-99B0-AF7B23B9BE91}" srcOrd="3" destOrd="0" parTransId="{7531D73B-29EA-4AE5-9942-B7D71795082E}" sibTransId="{D5521B0B-B856-4402-98E1-1E0B72A1BFED}"/>
    <dgm:cxn modelId="{F7D115DD-D78A-4A41-BE76-AAF89BF11658}" type="presOf" srcId="{72D24C89-C3E6-4459-8461-A74ADC1516E4}" destId="{837DA5AA-5991-48A4-A330-2D872E91DA38}" srcOrd="0" destOrd="0" presId="urn:microsoft.com/office/officeart/2005/8/layout/matrix3"/>
    <dgm:cxn modelId="{69E1DC77-B031-417F-BDC5-971E56742A40}" srcId="{E643E7EA-B781-4549-98DB-8FDA9C675A28}" destId="{AD0BD136-BE47-4C43-B4E1-9EDE666FA665}" srcOrd="2" destOrd="0" parTransId="{B9994500-A1CA-48C6-982D-1E6FDBE233A0}" sibTransId="{9ABA5964-BF35-4A6B-8307-B4D94D96AFCC}"/>
    <dgm:cxn modelId="{95132108-02DB-4309-A8C7-1F3374979113}" type="presOf" srcId="{E643E7EA-B781-4549-98DB-8FDA9C675A28}" destId="{C99DE394-D9AB-4BC4-BD5A-F12BF1CC46EF}" srcOrd="0" destOrd="0" presId="urn:microsoft.com/office/officeart/2005/8/layout/matrix3"/>
    <dgm:cxn modelId="{1AC37DD6-0E28-4745-9E5F-9181009735F8}" srcId="{E643E7EA-B781-4549-98DB-8FDA9C675A28}" destId="{95B193C4-C5D6-47BF-8278-F06B29B87979}" srcOrd="1" destOrd="0" parTransId="{0F15C2E1-B06C-4489-865E-7505615AB1CB}" sibTransId="{0B5738CF-FE4A-4AFC-B6DC-01E009528A73}"/>
    <dgm:cxn modelId="{9F561C8E-7DEA-458E-96E7-B33E61DA8752}" type="presOf" srcId="{22DAB347-205B-4B9F-99B0-AF7B23B9BE91}" destId="{2237B597-A5D8-472C-90DA-2B09CB5E9296}" srcOrd="0" destOrd="0" presId="urn:microsoft.com/office/officeart/2005/8/layout/matrix3"/>
    <dgm:cxn modelId="{BEC17029-A5BA-427A-8E60-9FB61CD8889E}" type="presParOf" srcId="{C99DE394-D9AB-4BC4-BD5A-F12BF1CC46EF}" destId="{56BD398E-FF93-48E4-81BE-16B52B919B19}" srcOrd="0" destOrd="0" presId="urn:microsoft.com/office/officeart/2005/8/layout/matrix3"/>
    <dgm:cxn modelId="{4E4F6028-D401-4E6C-9C02-56B41A765C9B}" type="presParOf" srcId="{C99DE394-D9AB-4BC4-BD5A-F12BF1CC46EF}" destId="{837DA5AA-5991-48A4-A330-2D872E91DA38}" srcOrd="1" destOrd="0" presId="urn:microsoft.com/office/officeart/2005/8/layout/matrix3"/>
    <dgm:cxn modelId="{FBB690FA-D254-447F-9092-3394DAA37879}" type="presParOf" srcId="{C99DE394-D9AB-4BC4-BD5A-F12BF1CC46EF}" destId="{397FB0EB-916A-4D09-8F7E-399E3FBE51A5}" srcOrd="2" destOrd="0" presId="urn:microsoft.com/office/officeart/2005/8/layout/matrix3"/>
    <dgm:cxn modelId="{686F712C-7F20-490E-BDE1-1C715A84A8F3}" type="presParOf" srcId="{C99DE394-D9AB-4BC4-BD5A-F12BF1CC46EF}" destId="{4D228657-825A-4663-877D-2BCE225775F0}" srcOrd="3" destOrd="0" presId="urn:microsoft.com/office/officeart/2005/8/layout/matrix3"/>
    <dgm:cxn modelId="{93D56FF1-8BE0-4163-AD76-84B66145BA4D}" type="presParOf" srcId="{C99DE394-D9AB-4BC4-BD5A-F12BF1CC46EF}" destId="{2237B597-A5D8-472C-90DA-2B09CB5E929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B43267-167B-41C6-9D56-F443D5206A75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270A973-EF8B-4575-9A10-E2CC5865B93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1.0</a:t>
          </a:r>
        </a:p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You</a:t>
          </a:r>
        </a:p>
      </dgm:t>
    </dgm:pt>
    <dgm:pt modelId="{6D52F92C-AAB0-4C71-9BB4-A86EBDF1499F}" type="parTrans" cxnId="{FFF53720-0B4A-4E5E-8DE6-8D39A39D0DE8}">
      <dgm:prSet/>
      <dgm:spPr/>
      <dgm:t>
        <a:bodyPr/>
        <a:lstStyle/>
        <a:p>
          <a:endParaRPr lang="en-US"/>
        </a:p>
      </dgm:t>
    </dgm:pt>
    <dgm:pt modelId="{5F9FB358-F014-4370-8FFA-DEC5A92E3968}" type="sibTrans" cxnId="{FFF53720-0B4A-4E5E-8DE6-8D39A39D0DE8}">
      <dgm:prSet/>
      <dgm:spPr/>
      <dgm:t>
        <a:bodyPr/>
        <a:lstStyle/>
        <a:p>
          <a:endParaRPr lang="en-US"/>
        </a:p>
      </dgm:t>
    </dgm:pt>
    <dgm:pt modelId="{B317BE73-3E10-4C8E-8ADF-4E99E776778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2.0</a:t>
          </a:r>
        </a:p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Dragon</a:t>
          </a:r>
        </a:p>
      </dgm:t>
    </dgm:pt>
    <dgm:pt modelId="{0035272D-3E8C-4D6A-8413-BA55BCF9B599}" type="parTrans" cxnId="{1FEC5D48-3DC3-4B42-82D9-F03226ADCF30}">
      <dgm:prSet/>
      <dgm:spPr/>
      <dgm:t>
        <a:bodyPr/>
        <a:lstStyle/>
        <a:p>
          <a:endParaRPr lang="en-US"/>
        </a:p>
      </dgm:t>
    </dgm:pt>
    <dgm:pt modelId="{8DEB20EF-E3D1-4900-B5B8-3C7EDEE1277C}" type="sibTrans" cxnId="{1FEC5D48-3DC3-4B42-82D9-F03226ADCF30}">
      <dgm:prSet/>
      <dgm:spPr/>
      <dgm:t>
        <a:bodyPr/>
        <a:lstStyle/>
        <a:p>
          <a:endParaRPr lang="en-US"/>
        </a:p>
      </dgm:t>
    </dgm:pt>
    <dgm:pt modelId="{3B5EE614-55F9-416C-A912-C3535A5543D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3.0</a:t>
          </a:r>
        </a:p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System</a:t>
          </a:r>
        </a:p>
      </dgm:t>
    </dgm:pt>
    <dgm:pt modelId="{9E63A40A-9FB6-4B86-BDA7-49AB43E2246A}" type="parTrans" cxnId="{84A02CD0-9015-411D-A0A1-D697872CA3CD}">
      <dgm:prSet/>
      <dgm:spPr/>
      <dgm:t>
        <a:bodyPr/>
        <a:lstStyle/>
        <a:p>
          <a:endParaRPr lang="en-US"/>
        </a:p>
      </dgm:t>
    </dgm:pt>
    <dgm:pt modelId="{199F0B27-0268-498A-BE65-68FA4F50163E}" type="sibTrans" cxnId="{84A02CD0-9015-411D-A0A1-D697872CA3CD}">
      <dgm:prSet/>
      <dgm:spPr/>
      <dgm:t>
        <a:bodyPr/>
        <a:lstStyle/>
        <a:p>
          <a:endParaRPr lang="en-US"/>
        </a:p>
      </dgm:t>
    </dgm:pt>
    <dgm:pt modelId="{2BB75D0D-D6A1-4C54-B1F4-DAC50746938E}" type="pres">
      <dgm:prSet presAssocID="{30B43267-167B-41C6-9D56-F443D5206A7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B01090-39D4-4568-AEC0-5441BA0B9A08}" type="pres">
      <dgm:prSet presAssocID="{30B43267-167B-41C6-9D56-F443D5206A75}" presName="arrow" presStyleLbl="bgShp" presStyleIdx="0" presStyleCnt="1"/>
      <dgm:spPr/>
    </dgm:pt>
    <dgm:pt modelId="{2DE372A6-17E6-4594-B136-4739B16F7322}" type="pres">
      <dgm:prSet presAssocID="{30B43267-167B-41C6-9D56-F443D5206A75}" presName="linearProcess" presStyleCnt="0"/>
      <dgm:spPr/>
    </dgm:pt>
    <dgm:pt modelId="{86A5DC4E-C2AD-425E-A65C-C1E936638F1B}" type="pres">
      <dgm:prSet presAssocID="{D270A973-EF8B-4575-9A10-E2CC5865B930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0BA78B-4AAC-4369-ABA2-8E7A1F92B608}" type="pres">
      <dgm:prSet presAssocID="{5F9FB358-F014-4370-8FFA-DEC5A92E3968}" presName="sibTrans" presStyleCnt="0"/>
      <dgm:spPr/>
    </dgm:pt>
    <dgm:pt modelId="{6B7614D5-33FA-4179-9D9A-82FB038176F8}" type="pres">
      <dgm:prSet presAssocID="{B317BE73-3E10-4C8E-8ADF-4E99E7767786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6BE9B-7DB9-4F00-B03A-28ECEB6E5E4A}" type="pres">
      <dgm:prSet presAssocID="{8DEB20EF-E3D1-4900-B5B8-3C7EDEE1277C}" presName="sibTrans" presStyleCnt="0"/>
      <dgm:spPr/>
    </dgm:pt>
    <dgm:pt modelId="{9A9B4417-F4EB-4994-8990-A2B101863AB3}" type="pres">
      <dgm:prSet presAssocID="{3B5EE614-55F9-416C-A912-C3535A5543D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EC5D48-3DC3-4B42-82D9-F03226ADCF30}" srcId="{30B43267-167B-41C6-9D56-F443D5206A75}" destId="{B317BE73-3E10-4C8E-8ADF-4E99E7767786}" srcOrd="1" destOrd="0" parTransId="{0035272D-3E8C-4D6A-8413-BA55BCF9B599}" sibTransId="{8DEB20EF-E3D1-4900-B5B8-3C7EDEE1277C}"/>
    <dgm:cxn modelId="{3908C521-CC80-4083-9920-6AE4F44E2A27}" type="presOf" srcId="{D270A973-EF8B-4575-9A10-E2CC5865B930}" destId="{86A5DC4E-C2AD-425E-A65C-C1E936638F1B}" srcOrd="0" destOrd="0" presId="urn:microsoft.com/office/officeart/2005/8/layout/hProcess9"/>
    <dgm:cxn modelId="{C81132DA-1DE9-44D3-B0D6-B4D4A4C5FFAF}" type="presOf" srcId="{3B5EE614-55F9-416C-A912-C3535A5543DB}" destId="{9A9B4417-F4EB-4994-8990-A2B101863AB3}" srcOrd="0" destOrd="0" presId="urn:microsoft.com/office/officeart/2005/8/layout/hProcess9"/>
    <dgm:cxn modelId="{84A02CD0-9015-411D-A0A1-D697872CA3CD}" srcId="{30B43267-167B-41C6-9D56-F443D5206A75}" destId="{3B5EE614-55F9-416C-A912-C3535A5543DB}" srcOrd="2" destOrd="0" parTransId="{9E63A40A-9FB6-4B86-BDA7-49AB43E2246A}" sibTransId="{199F0B27-0268-498A-BE65-68FA4F50163E}"/>
    <dgm:cxn modelId="{BCBE48F9-3E72-43BE-A8B0-5501320DA98B}" type="presOf" srcId="{B317BE73-3E10-4C8E-8ADF-4E99E7767786}" destId="{6B7614D5-33FA-4179-9D9A-82FB038176F8}" srcOrd="0" destOrd="0" presId="urn:microsoft.com/office/officeart/2005/8/layout/hProcess9"/>
    <dgm:cxn modelId="{FFF53720-0B4A-4E5E-8DE6-8D39A39D0DE8}" srcId="{30B43267-167B-41C6-9D56-F443D5206A75}" destId="{D270A973-EF8B-4575-9A10-E2CC5865B930}" srcOrd="0" destOrd="0" parTransId="{6D52F92C-AAB0-4C71-9BB4-A86EBDF1499F}" sibTransId="{5F9FB358-F014-4370-8FFA-DEC5A92E3968}"/>
    <dgm:cxn modelId="{C6D2C353-B66D-4F73-9C03-912EB503FEA7}" type="presOf" srcId="{30B43267-167B-41C6-9D56-F443D5206A75}" destId="{2BB75D0D-D6A1-4C54-B1F4-DAC50746938E}" srcOrd="0" destOrd="0" presId="urn:microsoft.com/office/officeart/2005/8/layout/hProcess9"/>
    <dgm:cxn modelId="{8C8C67DD-290D-45DA-B1A0-88B18BEE91A1}" type="presParOf" srcId="{2BB75D0D-D6A1-4C54-B1F4-DAC50746938E}" destId="{02B01090-39D4-4568-AEC0-5441BA0B9A08}" srcOrd="0" destOrd="0" presId="urn:microsoft.com/office/officeart/2005/8/layout/hProcess9"/>
    <dgm:cxn modelId="{21AD72C5-9C1A-430B-B9CF-D6A85B037E43}" type="presParOf" srcId="{2BB75D0D-D6A1-4C54-B1F4-DAC50746938E}" destId="{2DE372A6-17E6-4594-B136-4739B16F7322}" srcOrd="1" destOrd="0" presId="urn:microsoft.com/office/officeart/2005/8/layout/hProcess9"/>
    <dgm:cxn modelId="{DFCAD83C-4219-446F-8FCA-62D33AD0132F}" type="presParOf" srcId="{2DE372A6-17E6-4594-B136-4739B16F7322}" destId="{86A5DC4E-C2AD-425E-A65C-C1E936638F1B}" srcOrd="0" destOrd="0" presId="urn:microsoft.com/office/officeart/2005/8/layout/hProcess9"/>
    <dgm:cxn modelId="{A6F9E43F-646E-4D50-AB56-5BE0796C1983}" type="presParOf" srcId="{2DE372A6-17E6-4594-B136-4739B16F7322}" destId="{F60BA78B-4AAC-4369-ABA2-8E7A1F92B608}" srcOrd="1" destOrd="0" presId="urn:microsoft.com/office/officeart/2005/8/layout/hProcess9"/>
    <dgm:cxn modelId="{04E90B37-04D5-4DA2-8C67-3A93BEA6FDD9}" type="presParOf" srcId="{2DE372A6-17E6-4594-B136-4739B16F7322}" destId="{6B7614D5-33FA-4179-9D9A-82FB038176F8}" srcOrd="2" destOrd="0" presId="urn:microsoft.com/office/officeart/2005/8/layout/hProcess9"/>
    <dgm:cxn modelId="{63CFEEBC-BF13-42EA-A249-E5AF54AC8D38}" type="presParOf" srcId="{2DE372A6-17E6-4594-B136-4739B16F7322}" destId="{54A6BE9B-7DB9-4F00-B03A-28ECEB6E5E4A}" srcOrd="3" destOrd="0" presId="urn:microsoft.com/office/officeart/2005/8/layout/hProcess9"/>
    <dgm:cxn modelId="{4B89E813-5831-4331-A70D-BEE371920703}" type="presParOf" srcId="{2DE372A6-17E6-4594-B136-4739B16F7322}" destId="{9A9B4417-F4EB-4994-8990-A2B101863AB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77042F-CBB0-4407-9D46-E54A043B3BC1}" type="doc">
      <dgm:prSet loTypeId="urn:microsoft.com/office/officeart/2005/8/layout/pyramid3" loCatId="pyramid" qsTypeId="urn:microsoft.com/office/officeart/2005/8/quickstyle/simple1" qsCatId="simple" csTypeId="urn:microsoft.com/office/officeart/2005/8/colors/colorful4" csCatId="colorful" phldr="1"/>
      <dgm:spPr/>
    </dgm:pt>
    <dgm:pt modelId="{F3E9EF25-FA00-4DCB-AA86-CF8A57C60BF5}">
      <dgm:prSet phldrT="[Text]"/>
      <dgm:spPr/>
      <dgm:t>
        <a:bodyPr/>
        <a:lstStyle/>
        <a:p>
          <a:r>
            <a:rPr 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$4,700</a:t>
          </a:r>
          <a:endParaRPr lang="en-US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632E0-FA09-4ECE-8709-907AB23327F6}" type="parTrans" cxnId="{1AFAD25B-D959-49E6-8B5C-F733FCE158A9}">
      <dgm:prSet/>
      <dgm:spPr/>
      <dgm:t>
        <a:bodyPr/>
        <a:lstStyle/>
        <a:p>
          <a:endParaRPr lang="en-US"/>
        </a:p>
      </dgm:t>
    </dgm:pt>
    <dgm:pt modelId="{866267F6-3760-458B-917B-67D02E21855A}" type="sibTrans" cxnId="{1AFAD25B-D959-49E6-8B5C-F733FCE158A9}">
      <dgm:prSet/>
      <dgm:spPr/>
      <dgm:t>
        <a:bodyPr/>
        <a:lstStyle/>
        <a:p>
          <a:endParaRPr lang="en-US"/>
        </a:p>
      </dgm:t>
    </dgm:pt>
    <dgm:pt modelId="{5719B3AC-FEA8-49FA-B4E9-657EBFED53C4}">
      <dgm:prSet phldrT="[Text]" custT="1"/>
      <dgm:spPr/>
      <dgm:t>
        <a:bodyPr/>
        <a:lstStyle/>
        <a:p>
          <a:r>
            <a: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$1,700</a:t>
          </a:r>
        </a:p>
      </dgm:t>
    </dgm:pt>
    <dgm:pt modelId="{01563DA7-70AE-4E71-A145-C1CF2D40A976}" type="parTrans" cxnId="{C94711CB-245C-4473-B565-9C1AB04AC3C1}">
      <dgm:prSet/>
      <dgm:spPr/>
      <dgm:t>
        <a:bodyPr/>
        <a:lstStyle/>
        <a:p>
          <a:endParaRPr lang="en-US"/>
        </a:p>
      </dgm:t>
    </dgm:pt>
    <dgm:pt modelId="{01DEC882-21A2-441D-AB84-AD6536B235C4}" type="sibTrans" cxnId="{C94711CB-245C-4473-B565-9C1AB04AC3C1}">
      <dgm:prSet/>
      <dgm:spPr/>
      <dgm:t>
        <a:bodyPr/>
        <a:lstStyle/>
        <a:p>
          <a:endParaRPr lang="en-US"/>
        </a:p>
      </dgm:t>
    </dgm:pt>
    <dgm:pt modelId="{43A0C994-55E3-47F9-9BC2-DC9D43187844}">
      <dgm:prSet phldrT="[Text]" custT="1"/>
      <dgm:spPr/>
      <dgm:t>
        <a:bodyPr/>
        <a:lstStyle/>
        <a:p>
          <a:r>
            <a: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$1,700</a:t>
          </a:r>
        </a:p>
        <a:p>
          <a:endParaRPr lang="en-US" sz="3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6E3984-EA12-40EC-BB0C-E3B3185E3A3C}" type="parTrans" cxnId="{E6CA0DCD-CE80-4D08-9400-BF56ABBE5646}">
      <dgm:prSet/>
      <dgm:spPr/>
      <dgm:t>
        <a:bodyPr/>
        <a:lstStyle/>
        <a:p>
          <a:endParaRPr lang="en-US"/>
        </a:p>
      </dgm:t>
    </dgm:pt>
    <dgm:pt modelId="{67099BAD-1417-4AE8-ABE5-F57604EA1A89}" type="sibTrans" cxnId="{E6CA0DCD-CE80-4D08-9400-BF56ABBE5646}">
      <dgm:prSet/>
      <dgm:spPr/>
      <dgm:t>
        <a:bodyPr/>
        <a:lstStyle/>
        <a:p>
          <a:endParaRPr lang="en-US"/>
        </a:p>
      </dgm:t>
    </dgm:pt>
    <dgm:pt modelId="{494F9E5C-0BE4-4D46-AA0D-80121DD276A1}" type="pres">
      <dgm:prSet presAssocID="{8577042F-CBB0-4407-9D46-E54A043B3BC1}" presName="Name0" presStyleCnt="0">
        <dgm:presLayoutVars>
          <dgm:dir/>
          <dgm:animLvl val="lvl"/>
          <dgm:resizeHandles val="exact"/>
        </dgm:presLayoutVars>
      </dgm:prSet>
      <dgm:spPr/>
    </dgm:pt>
    <dgm:pt modelId="{294656BA-8D32-44DE-B77F-60FA42B90E58}" type="pres">
      <dgm:prSet presAssocID="{F3E9EF25-FA00-4DCB-AA86-CF8A57C60BF5}" presName="Name8" presStyleCnt="0"/>
      <dgm:spPr/>
    </dgm:pt>
    <dgm:pt modelId="{8C176A5F-5841-45CE-A0E2-5D303FEAD623}" type="pres">
      <dgm:prSet presAssocID="{F3E9EF25-FA00-4DCB-AA86-CF8A57C60BF5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4CD28-2323-446E-9164-AB5865E6A487}" type="pres">
      <dgm:prSet presAssocID="{F3E9EF25-FA00-4DCB-AA86-CF8A57C60BF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AF37DD-BD40-4DCB-B87D-1A78324D1DC1}" type="pres">
      <dgm:prSet presAssocID="{5719B3AC-FEA8-49FA-B4E9-657EBFED53C4}" presName="Name8" presStyleCnt="0"/>
      <dgm:spPr/>
    </dgm:pt>
    <dgm:pt modelId="{C205BF16-7891-48F4-8CAD-AAE0BA43C1F3}" type="pres">
      <dgm:prSet presAssocID="{5719B3AC-FEA8-49FA-B4E9-657EBFED53C4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8A1192-DD73-4272-BD21-C720ED3D7137}" type="pres">
      <dgm:prSet presAssocID="{5719B3AC-FEA8-49FA-B4E9-657EBFED53C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5A211-7B82-4543-898B-539240B59A1A}" type="pres">
      <dgm:prSet presAssocID="{43A0C994-55E3-47F9-9BC2-DC9D43187844}" presName="Name8" presStyleCnt="0"/>
      <dgm:spPr/>
    </dgm:pt>
    <dgm:pt modelId="{E45F377A-24D4-4E1F-BB28-4002C3749D4C}" type="pres">
      <dgm:prSet presAssocID="{43A0C994-55E3-47F9-9BC2-DC9D43187844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DD8B05-A4C2-4709-BC9E-10988AB8D3B9}" type="pres">
      <dgm:prSet presAssocID="{43A0C994-55E3-47F9-9BC2-DC9D431878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356B14-9FA0-4606-9F94-4FAFADD0D211}" type="presOf" srcId="{F3E9EF25-FA00-4DCB-AA86-CF8A57C60BF5}" destId="{8C176A5F-5841-45CE-A0E2-5D303FEAD623}" srcOrd="0" destOrd="0" presId="urn:microsoft.com/office/officeart/2005/8/layout/pyramid3"/>
    <dgm:cxn modelId="{C94711CB-245C-4473-B565-9C1AB04AC3C1}" srcId="{8577042F-CBB0-4407-9D46-E54A043B3BC1}" destId="{5719B3AC-FEA8-49FA-B4E9-657EBFED53C4}" srcOrd="1" destOrd="0" parTransId="{01563DA7-70AE-4E71-A145-C1CF2D40A976}" sibTransId="{01DEC882-21A2-441D-AB84-AD6536B235C4}"/>
    <dgm:cxn modelId="{EE89946F-2BA4-4EEE-B52F-2B611BE618B1}" type="presOf" srcId="{5719B3AC-FEA8-49FA-B4E9-657EBFED53C4}" destId="{C205BF16-7891-48F4-8CAD-AAE0BA43C1F3}" srcOrd="0" destOrd="0" presId="urn:microsoft.com/office/officeart/2005/8/layout/pyramid3"/>
    <dgm:cxn modelId="{E6CA0DCD-CE80-4D08-9400-BF56ABBE5646}" srcId="{8577042F-CBB0-4407-9D46-E54A043B3BC1}" destId="{43A0C994-55E3-47F9-9BC2-DC9D43187844}" srcOrd="2" destOrd="0" parTransId="{B96E3984-EA12-40EC-BB0C-E3B3185E3A3C}" sibTransId="{67099BAD-1417-4AE8-ABE5-F57604EA1A89}"/>
    <dgm:cxn modelId="{DCE7BD9C-6525-4F5D-BBD1-6A6CBFC1DFF0}" type="presOf" srcId="{F3E9EF25-FA00-4DCB-AA86-CF8A57C60BF5}" destId="{31F4CD28-2323-446E-9164-AB5865E6A487}" srcOrd="1" destOrd="0" presId="urn:microsoft.com/office/officeart/2005/8/layout/pyramid3"/>
    <dgm:cxn modelId="{3943691D-C67C-421D-8C3B-F3F8A0288B77}" type="presOf" srcId="{8577042F-CBB0-4407-9D46-E54A043B3BC1}" destId="{494F9E5C-0BE4-4D46-AA0D-80121DD276A1}" srcOrd="0" destOrd="0" presId="urn:microsoft.com/office/officeart/2005/8/layout/pyramid3"/>
    <dgm:cxn modelId="{25A148FD-3757-41AF-8307-434DF0CC6B78}" type="presOf" srcId="{5719B3AC-FEA8-49FA-B4E9-657EBFED53C4}" destId="{C78A1192-DD73-4272-BD21-C720ED3D7137}" srcOrd="1" destOrd="0" presId="urn:microsoft.com/office/officeart/2005/8/layout/pyramid3"/>
    <dgm:cxn modelId="{F982FC70-8448-4454-A649-0FAFA5BA2833}" type="presOf" srcId="{43A0C994-55E3-47F9-9BC2-DC9D43187844}" destId="{E45F377A-24D4-4E1F-BB28-4002C3749D4C}" srcOrd="0" destOrd="0" presId="urn:microsoft.com/office/officeart/2005/8/layout/pyramid3"/>
    <dgm:cxn modelId="{1AFAD25B-D959-49E6-8B5C-F733FCE158A9}" srcId="{8577042F-CBB0-4407-9D46-E54A043B3BC1}" destId="{F3E9EF25-FA00-4DCB-AA86-CF8A57C60BF5}" srcOrd="0" destOrd="0" parTransId="{B16632E0-FA09-4ECE-8709-907AB23327F6}" sibTransId="{866267F6-3760-458B-917B-67D02E21855A}"/>
    <dgm:cxn modelId="{7A8170FD-154C-4D86-A3CF-A403FB71BFDF}" type="presOf" srcId="{43A0C994-55E3-47F9-9BC2-DC9D43187844}" destId="{ABDD8B05-A4C2-4709-BC9E-10988AB8D3B9}" srcOrd="1" destOrd="0" presId="urn:microsoft.com/office/officeart/2005/8/layout/pyramid3"/>
    <dgm:cxn modelId="{AF8E4397-261E-49F4-8F8E-86EDA36BDA56}" type="presParOf" srcId="{494F9E5C-0BE4-4D46-AA0D-80121DD276A1}" destId="{294656BA-8D32-44DE-B77F-60FA42B90E58}" srcOrd="0" destOrd="0" presId="urn:microsoft.com/office/officeart/2005/8/layout/pyramid3"/>
    <dgm:cxn modelId="{1A79D2E2-A3AA-4BB9-AD63-5262CF9A614F}" type="presParOf" srcId="{294656BA-8D32-44DE-B77F-60FA42B90E58}" destId="{8C176A5F-5841-45CE-A0E2-5D303FEAD623}" srcOrd="0" destOrd="0" presId="urn:microsoft.com/office/officeart/2005/8/layout/pyramid3"/>
    <dgm:cxn modelId="{6F04033D-A30F-4B64-B754-AAA36A5E4B43}" type="presParOf" srcId="{294656BA-8D32-44DE-B77F-60FA42B90E58}" destId="{31F4CD28-2323-446E-9164-AB5865E6A487}" srcOrd="1" destOrd="0" presId="urn:microsoft.com/office/officeart/2005/8/layout/pyramid3"/>
    <dgm:cxn modelId="{617612B2-8FDE-4BB1-92CE-5AE454640E14}" type="presParOf" srcId="{494F9E5C-0BE4-4D46-AA0D-80121DD276A1}" destId="{D2AF37DD-BD40-4DCB-B87D-1A78324D1DC1}" srcOrd="1" destOrd="0" presId="urn:microsoft.com/office/officeart/2005/8/layout/pyramid3"/>
    <dgm:cxn modelId="{38D803B4-E971-4407-A7DE-0C3A2573A372}" type="presParOf" srcId="{D2AF37DD-BD40-4DCB-B87D-1A78324D1DC1}" destId="{C205BF16-7891-48F4-8CAD-AAE0BA43C1F3}" srcOrd="0" destOrd="0" presId="urn:microsoft.com/office/officeart/2005/8/layout/pyramid3"/>
    <dgm:cxn modelId="{2B0BC55C-E54E-4FB6-9139-D305CAE71EB1}" type="presParOf" srcId="{D2AF37DD-BD40-4DCB-B87D-1A78324D1DC1}" destId="{C78A1192-DD73-4272-BD21-C720ED3D7137}" srcOrd="1" destOrd="0" presId="urn:microsoft.com/office/officeart/2005/8/layout/pyramid3"/>
    <dgm:cxn modelId="{DE8F174B-6EDC-4FFA-8747-F62D56825CA4}" type="presParOf" srcId="{494F9E5C-0BE4-4D46-AA0D-80121DD276A1}" destId="{7AE5A211-7B82-4543-898B-539240B59A1A}" srcOrd="2" destOrd="0" presId="urn:microsoft.com/office/officeart/2005/8/layout/pyramid3"/>
    <dgm:cxn modelId="{FD7B3475-F69C-43DA-98E8-48E28041FD68}" type="presParOf" srcId="{7AE5A211-7B82-4543-898B-539240B59A1A}" destId="{E45F377A-24D4-4E1F-BB28-4002C3749D4C}" srcOrd="0" destOrd="0" presId="urn:microsoft.com/office/officeart/2005/8/layout/pyramid3"/>
    <dgm:cxn modelId="{7148DDA3-39FB-49EA-9482-4DD6419C6643}" type="presParOf" srcId="{7AE5A211-7B82-4543-898B-539240B59A1A}" destId="{ABDD8B05-A4C2-4709-BC9E-10988AB8D3B9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95157F-2573-4EC7-B35C-9E09D435DFC1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9D3EDF2E-30BB-43E1-B540-3469E284C5D2}">
      <dgm:prSet phldrT="[Text]" custT="1"/>
      <dgm:spPr/>
      <dgm:t>
        <a:bodyPr/>
        <a:lstStyle/>
        <a:p>
          <a:r>
            <a: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280K</a:t>
          </a:r>
        </a:p>
      </dgm:t>
    </dgm:pt>
    <dgm:pt modelId="{E44145B0-A5E9-4747-A6C9-07519C618E2A}" type="parTrans" cxnId="{D242FBFA-5A74-4162-B749-4BF3BB7F8F77}">
      <dgm:prSet/>
      <dgm:spPr/>
      <dgm:t>
        <a:bodyPr/>
        <a:lstStyle/>
        <a:p>
          <a:endParaRPr lang="en-US"/>
        </a:p>
      </dgm:t>
    </dgm:pt>
    <dgm:pt modelId="{C09C8593-D82C-4F0D-9E91-F9A0F9B83742}" type="sibTrans" cxnId="{D242FBFA-5A74-4162-B749-4BF3BB7F8F77}">
      <dgm:prSet/>
      <dgm:spPr/>
      <dgm:t>
        <a:bodyPr/>
        <a:lstStyle/>
        <a:p>
          <a:endParaRPr lang="en-US"/>
        </a:p>
      </dgm:t>
    </dgm:pt>
    <dgm:pt modelId="{BFDC7315-99C7-440D-95A9-433BB72D2E2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425K</a:t>
          </a:r>
        </a:p>
      </dgm:t>
    </dgm:pt>
    <dgm:pt modelId="{3EC9E505-8177-43E8-B9CD-94C35FF8024E}" type="parTrans" cxnId="{503CBDB9-750F-4FAD-AB50-2CDB22228404}">
      <dgm:prSet/>
      <dgm:spPr/>
      <dgm:t>
        <a:bodyPr/>
        <a:lstStyle/>
        <a:p>
          <a:endParaRPr lang="en-US"/>
        </a:p>
      </dgm:t>
    </dgm:pt>
    <dgm:pt modelId="{F0ACD5E6-DF07-4A2A-A4D1-45BC4913A96A}" type="sibTrans" cxnId="{503CBDB9-750F-4FAD-AB50-2CDB22228404}">
      <dgm:prSet/>
      <dgm:spPr/>
      <dgm:t>
        <a:bodyPr/>
        <a:lstStyle/>
        <a:p>
          <a:endParaRPr lang="en-US"/>
        </a:p>
      </dgm:t>
    </dgm:pt>
    <dgm:pt modelId="{2FC71B77-0DFF-43F2-92A3-0B3F5A200674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798K</a:t>
          </a:r>
        </a:p>
      </dgm:t>
    </dgm:pt>
    <dgm:pt modelId="{8B74CF3B-8475-4CF3-87BB-F5BA386685AD}" type="parTrans" cxnId="{EF899610-322C-430E-B8CA-1A49EEF2E3AB}">
      <dgm:prSet/>
      <dgm:spPr/>
      <dgm:t>
        <a:bodyPr/>
        <a:lstStyle/>
        <a:p>
          <a:endParaRPr lang="en-US"/>
        </a:p>
      </dgm:t>
    </dgm:pt>
    <dgm:pt modelId="{9591DE53-710E-4AF0-8B25-F32EBA230E58}" type="sibTrans" cxnId="{EF899610-322C-430E-B8CA-1A49EEF2E3AB}">
      <dgm:prSet/>
      <dgm:spPr/>
      <dgm:t>
        <a:bodyPr/>
        <a:lstStyle/>
        <a:p>
          <a:endParaRPr lang="en-US"/>
        </a:p>
      </dgm:t>
    </dgm:pt>
    <dgm:pt modelId="{6F12839D-71A2-4744-95EA-C09A4A608D69}" type="pres">
      <dgm:prSet presAssocID="{9F95157F-2573-4EC7-B35C-9E09D435DFC1}" presName="Name0" presStyleCnt="0">
        <dgm:presLayoutVars>
          <dgm:dir/>
          <dgm:animLvl val="lvl"/>
          <dgm:resizeHandles val="exact"/>
        </dgm:presLayoutVars>
      </dgm:prSet>
      <dgm:spPr/>
    </dgm:pt>
    <dgm:pt modelId="{46E685EA-17C8-4C31-85DA-BDB4D9C9D91B}" type="pres">
      <dgm:prSet presAssocID="{9D3EDF2E-30BB-43E1-B540-3469E284C5D2}" presName="Name8" presStyleCnt="0"/>
      <dgm:spPr/>
    </dgm:pt>
    <dgm:pt modelId="{14BC2F88-CF60-43BE-BDB9-CEFF3F042A92}" type="pres">
      <dgm:prSet presAssocID="{9D3EDF2E-30BB-43E1-B540-3469E284C5D2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DE5449-AD85-4AD7-9D88-7123A7743559}" type="pres">
      <dgm:prSet presAssocID="{9D3EDF2E-30BB-43E1-B540-3469E284C5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11D642-3D5F-4E84-8E16-45B9643BEC54}" type="pres">
      <dgm:prSet presAssocID="{BFDC7315-99C7-440D-95A9-433BB72D2E2E}" presName="Name8" presStyleCnt="0"/>
      <dgm:spPr/>
    </dgm:pt>
    <dgm:pt modelId="{9E879C07-DDCE-416A-98DF-8C2C275ADF30}" type="pres">
      <dgm:prSet presAssocID="{BFDC7315-99C7-440D-95A9-433BB72D2E2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0C464F-B033-481D-AF8F-BB2FB329D39F}" type="pres">
      <dgm:prSet presAssocID="{BFDC7315-99C7-440D-95A9-433BB72D2E2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16E96-DECE-4E93-8350-336E090AB82C}" type="pres">
      <dgm:prSet presAssocID="{2FC71B77-0DFF-43F2-92A3-0B3F5A200674}" presName="Name8" presStyleCnt="0"/>
      <dgm:spPr/>
    </dgm:pt>
    <dgm:pt modelId="{35AB069D-2EA0-4792-93DA-8653FA458381}" type="pres">
      <dgm:prSet presAssocID="{2FC71B77-0DFF-43F2-92A3-0B3F5A200674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7289F-D9A7-40E4-A046-4350E23863D4}" type="pres">
      <dgm:prSet presAssocID="{2FC71B77-0DFF-43F2-92A3-0B3F5A20067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42FBFA-5A74-4162-B749-4BF3BB7F8F77}" srcId="{9F95157F-2573-4EC7-B35C-9E09D435DFC1}" destId="{9D3EDF2E-30BB-43E1-B540-3469E284C5D2}" srcOrd="0" destOrd="0" parTransId="{E44145B0-A5E9-4747-A6C9-07519C618E2A}" sibTransId="{C09C8593-D82C-4F0D-9E91-F9A0F9B83742}"/>
    <dgm:cxn modelId="{3B810729-399B-4DA3-A5BA-044F9F2C6D50}" type="presOf" srcId="{2FC71B77-0DFF-43F2-92A3-0B3F5A200674}" destId="{CDF7289F-D9A7-40E4-A046-4350E23863D4}" srcOrd="1" destOrd="0" presId="urn:microsoft.com/office/officeart/2005/8/layout/pyramid1"/>
    <dgm:cxn modelId="{75083B6C-E83B-4C00-8536-4F380EEE0089}" type="presOf" srcId="{9D3EDF2E-30BB-43E1-B540-3469E284C5D2}" destId="{79DE5449-AD85-4AD7-9D88-7123A7743559}" srcOrd="1" destOrd="0" presId="urn:microsoft.com/office/officeart/2005/8/layout/pyramid1"/>
    <dgm:cxn modelId="{B4E4E457-F4D1-43C1-836B-7C975145085E}" type="presOf" srcId="{BFDC7315-99C7-440D-95A9-433BB72D2E2E}" destId="{9E879C07-DDCE-416A-98DF-8C2C275ADF30}" srcOrd="0" destOrd="0" presId="urn:microsoft.com/office/officeart/2005/8/layout/pyramid1"/>
    <dgm:cxn modelId="{0D1D10F1-2DC1-4F71-8072-B49BBF5F748D}" type="presOf" srcId="{BFDC7315-99C7-440D-95A9-433BB72D2E2E}" destId="{B40C464F-B033-481D-AF8F-BB2FB329D39F}" srcOrd="1" destOrd="0" presId="urn:microsoft.com/office/officeart/2005/8/layout/pyramid1"/>
    <dgm:cxn modelId="{EF899610-322C-430E-B8CA-1A49EEF2E3AB}" srcId="{9F95157F-2573-4EC7-B35C-9E09D435DFC1}" destId="{2FC71B77-0DFF-43F2-92A3-0B3F5A200674}" srcOrd="2" destOrd="0" parTransId="{8B74CF3B-8475-4CF3-87BB-F5BA386685AD}" sibTransId="{9591DE53-710E-4AF0-8B25-F32EBA230E58}"/>
    <dgm:cxn modelId="{503CBDB9-750F-4FAD-AB50-2CDB22228404}" srcId="{9F95157F-2573-4EC7-B35C-9E09D435DFC1}" destId="{BFDC7315-99C7-440D-95A9-433BB72D2E2E}" srcOrd="1" destOrd="0" parTransId="{3EC9E505-8177-43E8-B9CD-94C35FF8024E}" sibTransId="{F0ACD5E6-DF07-4A2A-A4D1-45BC4913A96A}"/>
    <dgm:cxn modelId="{F92286AD-C193-46DB-9BEE-6AEA00720F8A}" type="presOf" srcId="{9D3EDF2E-30BB-43E1-B540-3469E284C5D2}" destId="{14BC2F88-CF60-43BE-BDB9-CEFF3F042A92}" srcOrd="0" destOrd="0" presId="urn:microsoft.com/office/officeart/2005/8/layout/pyramid1"/>
    <dgm:cxn modelId="{A6AD8F1C-9BE0-4664-A4CA-DDDDA39BF779}" type="presOf" srcId="{2FC71B77-0DFF-43F2-92A3-0B3F5A200674}" destId="{35AB069D-2EA0-4792-93DA-8653FA458381}" srcOrd="0" destOrd="0" presId="urn:microsoft.com/office/officeart/2005/8/layout/pyramid1"/>
    <dgm:cxn modelId="{C1A45918-0DCD-403F-855D-0DCF380047E1}" type="presOf" srcId="{9F95157F-2573-4EC7-B35C-9E09D435DFC1}" destId="{6F12839D-71A2-4744-95EA-C09A4A608D69}" srcOrd="0" destOrd="0" presId="urn:microsoft.com/office/officeart/2005/8/layout/pyramid1"/>
    <dgm:cxn modelId="{C990B6E4-2306-480F-B98E-6ABF7813871F}" type="presParOf" srcId="{6F12839D-71A2-4744-95EA-C09A4A608D69}" destId="{46E685EA-17C8-4C31-85DA-BDB4D9C9D91B}" srcOrd="0" destOrd="0" presId="urn:microsoft.com/office/officeart/2005/8/layout/pyramid1"/>
    <dgm:cxn modelId="{E7DFDCAD-0691-44CB-9846-5CC5057F7B93}" type="presParOf" srcId="{46E685EA-17C8-4C31-85DA-BDB4D9C9D91B}" destId="{14BC2F88-CF60-43BE-BDB9-CEFF3F042A92}" srcOrd="0" destOrd="0" presId="urn:microsoft.com/office/officeart/2005/8/layout/pyramid1"/>
    <dgm:cxn modelId="{61B82598-79CB-4DE3-A911-83BB35675E41}" type="presParOf" srcId="{46E685EA-17C8-4C31-85DA-BDB4D9C9D91B}" destId="{79DE5449-AD85-4AD7-9D88-7123A7743559}" srcOrd="1" destOrd="0" presId="urn:microsoft.com/office/officeart/2005/8/layout/pyramid1"/>
    <dgm:cxn modelId="{1C1658D3-5EEE-4BD0-BFB3-72D5924B2F58}" type="presParOf" srcId="{6F12839D-71A2-4744-95EA-C09A4A608D69}" destId="{0B11D642-3D5F-4E84-8E16-45B9643BEC54}" srcOrd="1" destOrd="0" presId="urn:microsoft.com/office/officeart/2005/8/layout/pyramid1"/>
    <dgm:cxn modelId="{CE425B5F-FAC4-4C25-B2AE-9BAA615345B0}" type="presParOf" srcId="{0B11D642-3D5F-4E84-8E16-45B9643BEC54}" destId="{9E879C07-DDCE-416A-98DF-8C2C275ADF30}" srcOrd="0" destOrd="0" presId="urn:microsoft.com/office/officeart/2005/8/layout/pyramid1"/>
    <dgm:cxn modelId="{31C2B345-1FC3-4A56-BDB5-382DEE2EF203}" type="presParOf" srcId="{0B11D642-3D5F-4E84-8E16-45B9643BEC54}" destId="{B40C464F-B033-481D-AF8F-BB2FB329D39F}" srcOrd="1" destOrd="0" presId="urn:microsoft.com/office/officeart/2005/8/layout/pyramid1"/>
    <dgm:cxn modelId="{CD2EC027-FFC4-41AF-984A-1EA322806D5D}" type="presParOf" srcId="{6F12839D-71A2-4744-95EA-C09A4A608D69}" destId="{12016E96-DECE-4E93-8350-336E090AB82C}" srcOrd="2" destOrd="0" presId="urn:microsoft.com/office/officeart/2005/8/layout/pyramid1"/>
    <dgm:cxn modelId="{0983A29E-B9B8-44BD-ADF2-2743363FA6CD}" type="presParOf" srcId="{12016E96-DECE-4E93-8350-336E090AB82C}" destId="{35AB069D-2EA0-4792-93DA-8653FA458381}" srcOrd="0" destOrd="0" presId="urn:microsoft.com/office/officeart/2005/8/layout/pyramid1"/>
    <dgm:cxn modelId="{3E327F28-97CE-4749-9BAB-501A2A9863E7}" type="presParOf" srcId="{12016E96-DECE-4E93-8350-336E090AB82C}" destId="{CDF7289F-D9A7-40E4-A046-4350E23863D4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C1D257-FEBC-4CC1-86F5-2A32F9541023}" type="doc">
      <dgm:prSet loTypeId="urn:microsoft.com/office/officeart/2011/layout/CircleProcess" loCatId="officeonlin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2F0159-B4BA-415B-9D6E-31CDCDE2B088}" type="pres">
      <dgm:prSet presAssocID="{2AC1D257-FEBC-4CC1-86F5-2A32F9541023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</dgm:ptLst>
  <dgm:cxnLst>
    <dgm:cxn modelId="{97F9496B-8228-46E3-AE1D-5182BE428F1A}" type="presOf" srcId="{2AC1D257-FEBC-4CC1-86F5-2A32F9541023}" destId="{8A2F0159-B4BA-415B-9D6E-31CDCDE2B088}" srcOrd="0" destOrd="0" presId="urn:microsoft.com/office/officeart/2011/layout/CircleProcess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D398E-FF93-48E4-81BE-16B52B919B19}">
      <dsp:nvSpPr>
        <dsp:cNvPr id="0" name=""/>
        <dsp:cNvSpPr/>
      </dsp:nvSpPr>
      <dsp:spPr>
        <a:xfrm>
          <a:off x="2604247" y="0"/>
          <a:ext cx="6858000" cy="6858000"/>
        </a:xfrm>
        <a:prstGeom prst="diamond">
          <a:avLst/>
        </a:prstGeom>
        <a:solidFill>
          <a:srgbClr val="D0FEF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DA5AA-5991-48A4-A330-2D872E91DA38}">
      <dsp:nvSpPr>
        <dsp:cNvPr id="0" name=""/>
        <dsp:cNvSpPr/>
      </dsp:nvSpPr>
      <dsp:spPr>
        <a:xfrm>
          <a:off x="3255757" y="651509"/>
          <a:ext cx="2674620" cy="2674620"/>
        </a:xfrm>
        <a:prstGeom prst="roundRect">
          <a:avLst/>
        </a:prstGeom>
        <a:solidFill>
          <a:srgbClr val="D0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Healthcare Providers</a:t>
          </a:r>
        </a:p>
      </dsp:txBody>
      <dsp:txXfrm>
        <a:off x="3386321" y="782073"/>
        <a:ext cx="2413492" cy="2413492"/>
      </dsp:txXfrm>
    </dsp:sp>
    <dsp:sp modelId="{397FB0EB-916A-4D09-8F7E-399E3FBE51A5}">
      <dsp:nvSpPr>
        <dsp:cNvPr id="0" name=""/>
        <dsp:cNvSpPr/>
      </dsp:nvSpPr>
      <dsp:spPr>
        <a:xfrm>
          <a:off x="6136117" y="651509"/>
          <a:ext cx="2674620" cy="2674620"/>
        </a:xfrm>
        <a:prstGeom prst="roundRect">
          <a:avLst/>
        </a:prstGeom>
        <a:solidFill>
          <a:srgbClr val="D0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Healthcare Facilities</a:t>
          </a:r>
        </a:p>
      </dsp:txBody>
      <dsp:txXfrm>
        <a:off x="6266681" y="782073"/>
        <a:ext cx="2413492" cy="2413492"/>
      </dsp:txXfrm>
    </dsp:sp>
    <dsp:sp modelId="{4D228657-825A-4663-877D-2BCE225775F0}">
      <dsp:nvSpPr>
        <dsp:cNvPr id="0" name=""/>
        <dsp:cNvSpPr/>
      </dsp:nvSpPr>
      <dsp:spPr>
        <a:xfrm>
          <a:off x="3255757" y="3531870"/>
          <a:ext cx="2674620" cy="2674620"/>
        </a:xfrm>
        <a:prstGeom prst="roundRect">
          <a:avLst/>
        </a:prstGeom>
        <a:solidFill>
          <a:srgbClr val="D0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Healthcare Startups</a:t>
          </a:r>
        </a:p>
      </dsp:txBody>
      <dsp:txXfrm>
        <a:off x="3386321" y="3662434"/>
        <a:ext cx="2413492" cy="2413492"/>
      </dsp:txXfrm>
    </dsp:sp>
    <dsp:sp modelId="{2237B597-A5D8-472C-90DA-2B09CB5E9296}">
      <dsp:nvSpPr>
        <dsp:cNvPr id="0" name=""/>
        <dsp:cNvSpPr/>
      </dsp:nvSpPr>
      <dsp:spPr>
        <a:xfrm>
          <a:off x="6136117" y="3531870"/>
          <a:ext cx="2674620" cy="2674620"/>
        </a:xfrm>
        <a:prstGeom prst="roundRect">
          <a:avLst/>
        </a:prstGeom>
        <a:solidFill>
          <a:srgbClr val="D0FE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Health, Wellness &amp; Fitness  Products</a:t>
          </a:r>
        </a:p>
      </dsp:txBody>
      <dsp:txXfrm>
        <a:off x="6266681" y="3662434"/>
        <a:ext cx="2413492" cy="24134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01090-39D4-4568-AEC0-5441BA0B9A08}">
      <dsp:nvSpPr>
        <dsp:cNvPr id="0" name=""/>
        <dsp:cNvSpPr/>
      </dsp:nvSpPr>
      <dsp:spPr>
        <a:xfrm>
          <a:off x="792982" y="0"/>
          <a:ext cx="8987131" cy="4912129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5DC4E-C2AD-425E-A65C-C1E936638F1B}">
      <dsp:nvSpPr>
        <dsp:cNvPr id="0" name=""/>
        <dsp:cNvSpPr/>
      </dsp:nvSpPr>
      <dsp:spPr>
        <a:xfrm>
          <a:off x="0" y="1473638"/>
          <a:ext cx="3171928" cy="196485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1.0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You</a:t>
          </a:r>
        </a:p>
      </dsp:txBody>
      <dsp:txXfrm>
        <a:off x="95916" y="1569554"/>
        <a:ext cx="2980096" cy="1773019"/>
      </dsp:txXfrm>
    </dsp:sp>
    <dsp:sp modelId="{6B7614D5-33FA-4179-9D9A-82FB038176F8}">
      <dsp:nvSpPr>
        <dsp:cNvPr id="0" name=""/>
        <dsp:cNvSpPr/>
      </dsp:nvSpPr>
      <dsp:spPr>
        <a:xfrm>
          <a:off x="3700583" y="1473638"/>
          <a:ext cx="3171928" cy="1964851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2.0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Dragon</a:t>
          </a:r>
        </a:p>
      </dsp:txBody>
      <dsp:txXfrm>
        <a:off x="3796499" y="1569554"/>
        <a:ext cx="2980096" cy="1773019"/>
      </dsp:txXfrm>
    </dsp:sp>
    <dsp:sp modelId="{9A9B4417-F4EB-4994-8990-A2B101863AB3}">
      <dsp:nvSpPr>
        <dsp:cNvPr id="0" name=""/>
        <dsp:cNvSpPr/>
      </dsp:nvSpPr>
      <dsp:spPr>
        <a:xfrm>
          <a:off x="7401167" y="1473638"/>
          <a:ext cx="3171928" cy="1964851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3.0</a:t>
          </a:r>
        </a:p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System</a:t>
          </a:r>
        </a:p>
      </dsp:txBody>
      <dsp:txXfrm>
        <a:off x="7497083" y="1569554"/>
        <a:ext cx="2980096" cy="17730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76A5F-5841-45CE-A0E2-5D303FEAD623}">
      <dsp:nvSpPr>
        <dsp:cNvPr id="0" name=""/>
        <dsp:cNvSpPr/>
      </dsp:nvSpPr>
      <dsp:spPr>
        <a:xfrm rot="10800000">
          <a:off x="0" y="0"/>
          <a:ext cx="8128000" cy="1806222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$4,700</a:t>
          </a:r>
          <a:endParaRPr lang="en-US" sz="65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1422399" y="0"/>
        <a:ext cx="5283200" cy="1806222"/>
      </dsp:txXfrm>
    </dsp:sp>
    <dsp:sp modelId="{C205BF16-7891-48F4-8CAD-AAE0BA43C1F3}">
      <dsp:nvSpPr>
        <dsp:cNvPr id="0" name=""/>
        <dsp:cNvSpPr/>
      </dsp:nvSpPr>
      <dsp:spPr>
        <a:xfrm rot="10800000">
          <a:off x="1354666" y="1806222"/>
          <a:ext cx="5418666" cy="1806222"/>
        </a:xfrm>
        <a:prstGeom prst="trapezoid">
          <a:avLst>
            <a:gd name="adj" fmla="val 75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$1,700</a:t>
          </a:r>
        </a:p>
      </dsp:txBody>
      <dsp:txXfrm rot="-10800000">
        <a:off x="2302933" y="1806222"/>
        <a:ext cx="3522133" cy="1806222"/>
      </dsp:txXfrm>
    </dsp:sp>
    <dsp:sp modelId="{E45F377A-24D4-4E1F-BB28-4002C3749D4C}">
      <dsp:nvSpPr>
        <dsp:cNvPr id="0" name=""/>
        <dsp:cNvSpPr/>
      </dsp:nvSpPr>
      <dsp:spPr>
        <a:xfrm rot="10800000">
          <a:off x="2709333" y="3612444"/>
          <a:ext cx="2709333" cy="1806222"/>
        </a:xfrm>
        <a:prstGeom prst="trapezoid">
          <a:avLst>
            <a:gd name="adj" fmla="val 75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$1,700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2709333" y="3612444"/>
        <a:ext cx="2709333" cy="18062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C2F88-CF60-43BE-BDB9-CEFF3F042A92}">
      <dsp:nvSpPr>
        <dsp:cNvPr id="0" name=""/>
        <dsp:cNvSpPr/>
      </dsp:nvSpPr>
      <dsp:spPr>
        <a:xfrm>
          <a:off x="2709333" y="0"/>
          <a:ext cx="2709333" cy="1806222"/>
        </a:xfrm>
        <a:prstGeom prst="trapezoid">
          <a:avLst>
            <a:gd name="adj" fmla="val 7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280K</a:t>
          </a:r>
        </a:p>
      </dsp:txBody>
      <dsp:txXfrm>
        <a:off x="2709333" y="0"/>
        <a:ext cx="2709333" cy="1806222"/>
      </dsp:txXfrm>
    </dsp:sp>
    <dsp:sp modelId="{9E879C07-DDCE-416A-98DF-8C2C275ADF30}">
      <dsp:nvSpPr>
        <dsp:cNvPr id="0" name=""/>
        <dsp:cNvSpPr/>
      </dsp:nvSpPr>
      <dsp:spPr>
        <a:xfrm>
          <a:off x="1354666" y="1806222"/>
          <a:ext cx="5418666" cy="1806222"/>
        </a:xfrm>
        <a:prstGeom prst="trapezoid">
          <a:avLst>
            <a:gd name="adj" fmla="val 75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425K</a:t>
          </a:r>
        </a:p>
      </dsp:txBody>
      <dsp:txXfrm>
        <a:off x="2302933" y="1806222"/>
        <a:ext cx="3522133" cy="1806222"/>
      </dsp:txXfrm>
    </dsp:sp>
    <dsp:sp modelId="{35AB069D-2EA0-4792-93DA-8653FA458381}">
      <dsp:nvSpPr>
        <dsp:cNvPr id="0" name=""/>
        <dsp:cNvSpPr/>
      </dsp:nvSpPr>
      <dsp:spPr>
        <a:xfrm>
          <a:off x="0" y="3612444"/>
          <a:ext cx="8128000" cy="1806222"/>
        </a:xfrm>
        <a:prstGeom prst="trapezoid">
          <a:avLst>
            <a:gd name="adj" fmla="val 75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b="1" kern="1200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798K</a:t>
          </a:r>
        </a:p>
      </dsp:txBody>
      <dsp:txXfrm>
        <a:off x="1422399" y="3612444"/>
        <a:ext cx="5283200" cy="18062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C8227-ACAD-4588-B515-69EA6297FBC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2D9BF-C7D5-4444-A944-BDB59DF8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63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14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49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21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i="0" dirty="0"/>
          </a:p>
          <a:p>
            <a:pPr marL="0" indent="0">
              <a:buNone/>
            </a:pPr>
            <a:endParaRPr lang="en-US" b="0" i="0" dirty="0"/>
          </a:p>
          <a:p>
            <a:endParaRPr lang="en-US" dirty="0"/>
          </a:p>
          <a:p>
            <a:endParaRPr lang="en-US" i="0" dirty="0"/>
          </a:p>
          <a:p>
            <a:endParaRPr lang="en-US" dirty="0"/>
          </a:p>
          <a:p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2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15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87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22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FC7E-B0C8-400A-83EB-308532EBD1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7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FC7E-B0C8-400A-83EB-308532EBD1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09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05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41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FC7E-B0C8-400A-83EB-308532EBD1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62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23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5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7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9FC7E-B0C8-400A-83EB-308532EBD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2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0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7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2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01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2D9BF-C7D5-4444-A944-BDB59DF83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6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0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38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5573B-D8E3-4704-810E-82933709C1C6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5044" y="6356349"/>
            <a:ext cx="658586" cy="365125"/>
          </a:xfrm>
        </p:spPr>
        <p:txBody>
          <a:bodyPr/>
          <a:lstStyle/>
          <a:p>
            <a:fld id="{A8EE95DD-12AB-4642-943A-793456AA389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9715274" y="6172200"/>
            <a:ext cx="2237241" cy="54927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3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8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3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58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4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9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D9435-9686-4302-BF1C-9E5C2807F727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EBCAB-5F69-41E8-A529-810B6642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79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0D9627B-93B0-46A0-9C36-4483D4A40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37603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238922-8BC0-476E-8650-E432D6D99EA9}"/>
              </a:ext>
            </a:extLst>
          </p:cNvPr>
          <p:cNvSpPr txBox="1"/>
          <p:nvPr/>
        </p:nvSpPr>
        <p:spPr>
          <a:xfrm>
            <a:off x="0" y="224161"/>
            <a:ext cx="12192000" cy="2585323"/>
          </a:xfrm>
          <a:prstGeom prst="rect">
            <a:avLst/>
          </a:prstGeom>
          <a:solidFill>
            <a:schemeClr val="dk1"/>
          </a:solidFill>
          <a:ln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6600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Sale</a:t>
            </a:r>
            <a:r>
              <a:rPr lang="en-US" sz="6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6600" i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en-US" sz="6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Best Thing I Did for My Law Firm in 2018</a:t>
            </a:r>
          </a:p>
          <a:p>
            <a:pPr algn="ctr"/>
            <a:endParaRPr lang="en-US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05E823-8C6E-4A5B-BD7F-E6904B19F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6037"/>
            <a:ext cx="5820954" cy="3241964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E48EB78-16DA-4C0D-A9F9-A64055E8D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412" y="3616037"/>
            <a:ext cx="5928426" cy="126473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2025A9-2605-4711-A625-A94C18ECBB15}"/>
              </a:ext>
            </a:extLst>
          </p:cNvPr>
          <p:cNvSpPr txBox="1"/>
          <p:nvPr/>
        </p:nvSpPr>
        <p:spPr>
          <a:xfrm>
            <a:off x="6192983" y="5687321"/>
            <a:ext cx="5469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www.cohenhealthcarelaw.com</a:t>
            </a:r>
          </a:p>
        </p:txBody>
      </p:sp>
    </p:spTree>
    <p:extLst>
      <p:ext uri="{BB962C8B-B14F-4D97-AF65-F5344CB8AC3E}">
        <p14:creationId xmlns:p14="http://schemas.microsoft.com/office/powerpoint/2010/main" val="1707877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E22C19-9126-4446-AF83-46D9204F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133" y="288276"/>
            <a:ext cx="4081031" cy="1325563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464B5E-F271-4255-8350-AF547FAA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1615244"/>
            <a:ext cx="8453864" cy="42719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Sell more Legal Services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Crack the Client Code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Align Team goals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Leverage resources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Energize Operations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C8CB610-B3CA-400C-942F-5A80EDE5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F15E51-4D6B-49A9-BFB3-1C6E24BD2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3281" y="0"/>
            <a:ext cx="957155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5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464B5E-F271-4255-8350-AF547FAA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335" y="211104"/>
            <a:ext cx="7618690" cy="7399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– Sell More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Legal Services</a:t>
            </a: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A07673E-0329-4842-A555-EFD8A136A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3167"/>
              </p:ext>
            </p:extLst>
          </p:nvPr>
        </p:nvGraphicFramePr>
        <p:xfrm>
          <a:off x="414630" y="1110440"/>
          <a:ext cx="11385119" cy="47096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66783">
                  <a:extLst>
                    <a:ext uri="{9D8B030D-6E8A-4147-A177-3AD203B41FA5}">
                      <a16:colId xmlns:a16="http://schemas.microsoft.com/office/drawing/2014/main" xmlns="" val="265493122"/>
                    </a:ext>
                  </a:extLst>
                </a:gridCol>
                <a:gridCol w="1775670">
                  <a:extLst>
                    <a:ext uri="{9D8B030D-6E8A-4147-A177-3AD203B41FA5}">
                      <a16:colId xmlns:a16="http://schemas.microsoft.com/office/drawing/2014/main" xmlns="" val="1500838732"/>
                    </a:ext>
                  </a:extLst>
                </a:gridCol>
                <a:gridCol w="1953236">
                  <a:extLst>
                    <a:ext uri="{9D8B030D-6E8A-4147-A177-3AD203B41FA5}">
                      <a16:colId xmlns:a16="http://schemas.microsoft.com/office/drawing/2014/main" xmlns="" val="1255804921"/>
                    </a:ext>
                  </a:extLst>
                </a:gridCol>
                <a:gridCol w="2089430">
                  <a:extLst>
                    <a:ext uri="{9D8B030D-6E8A-4147-A177-3AD203B41FA5}">
                      <a16:colId xmlns:a16="http://schemas.microsoft.com/office/drawing/2014/main" xmlns="" val="957789928"/>
                    </a:ext>
                  </a:extLst>
                </a:gridCol>
              </a:tblGrid>
              <a:tr h="7944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3200" b="0" dirty="0">
                          <a:solidFill>
                            <a:schemeClr val="accent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 Name</a:t>
                      </a:r>
                      <a:endParaRPr lang="en-US" sz="3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457200" algn="l"/>
                        </a:tabLst>
                        <a:defRPr/>
                      </a:pPr>
                      <a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Jane Doe</a:t>
                      </a:r>
                      <a:endPara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84016682"/>
                  </a:ext>
                </a:extLst>
              </a:tr>
              <a:tr h="7944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3200" b="0" dirty="0">
                          <a:solidFill>
                            <a:schemeClr val="accent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 for Retainer </a:t>
                      </a:r>
                      <a:endParaRPr lang="en-US" sz="3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635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  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34212443"/>
                  </a:ext>
                </a:extLst>
              </a:tr>
              <a:tr h="11701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3200" b="0" dirty="0">
                          <a:solidFill>
                            <a:schemeClr val="accent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Interest in Moving Forward </a:t>
                      </a:r>
                      <a:endParaRPr lang="en-US" sz="3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28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Medium</a:t>
                      </a:r>
                      <a:endParaRPr lang="en-US" sz="2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  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08750878"/>
                  </a:ext>
                </a:extLst>
              </a:tr>
              <a:tr h="11416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4300" algn="l"/>
                          <a:tab pos="457200" algn="l"/>
                        </a:tabLst>
                      </a:pPr>
                      <a:r>
                        <a:rPr lang="en-US" sz="3200" b="0" dirty="0">
                          <a:solidFill>
                            <a:schemeClr val="accent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Pain Points</a:t>
                      </a:r>
                      <a:endParaRPr lang="en-US" sz="3200" b="0" dirty="0">
                        <a:solidFill>
                          <a:schemeClr val="accent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marR="45720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457200" algn="l"/>
                        </a:tabLst>
                        <a:defRPr/>
                      </a:pPr>
                      <a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Needs an MSO Agreement</a:t>
                      </a:r>
                    </a:p>
                    <a:p>
                      <a:pPr marL="0" marR="45720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4300" algn="l"/>
                          <a:tab pos="457200" algn="l"/>
                        </a:tabLst>
                        <a:defRPr/>
                      </a:pPr>
                      <a:r>
                        <a:rPr kumimoji="0" lang="en-US" sz="3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Needs further advice to resolve corporate practice of medicine issues.</a:t>
                      </a:r>
                      <a:endPara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068123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50E6F0-EFCD-4D5D-8E0E-7BC53FDE7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4364" y="5721154"/>
            <a:ext cx="1016214" cy="101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6D80E2-3796-4DA9-83D0-9ACEB70E9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284" y="5820103"/>
            <a:ext cx="1467624" cy="917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AF1E99-0979-442F-B53D-FF50CDBBA1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423" y="0"/>
            <a:ext cx="957155" cy="951058"/>
          </a:xfrm>
          <a:prstGeom prst="rect">
            <a:avLst/>
          </a:prstGeom>
        </p:spPr>
      </p:pic>
      <p:sp>
        <p:nvSpPr>
          <p:cNvPr id="9" name="Multiplication Sign 8">
            <a:extLst>
              <a:ext uri="{FF2B5EF4-FFF2-40B4-BE49-F238E27FC236}">
                <a16:creationId xmlns:a16="http://schemas.microsoft.com/office/drawing/2014/main" xmlns="" id="{500B4000-D90D-42FF-A37E-96B4ECE55EB8}"/>
              </a:ext>
            </a:extLst>
          </p:cNvPr>
          <p:cNvSpPr/>
          <p:nvPr/>
        </p:nvSpPr>
        <p:spPr>
          <a:xfrm>
            <a:off x="10533781" y="2860577"/>
            <a:ext cx="1265968" cy="951057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xmlns="" id="{5E288F4C-B4D9-428B-B6AF-E9B457009D02}"/>
              </a:ext>
            </a:extLst>
          </p:cNvPr>
          <p:cNvSpPr/>
          <p:nvPr/>
        </p:nvSpPr>
        <p:spPr>
          <a:xfrm>
            <a:off x="10533781" y="1684775"/>
            <a:ext cx="1265968" cy="951057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9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3780EC-30B6-4409-AEF2-5EE41658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902" y="3815789"/>
            <a:ext cx="3608294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 want to be 100% compliant.”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02B799B-3271-45AC-90DF-6A348BAC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– Crack the Client Code</a:t>
            </a:r>
          </a:p>
          <a:p>
            <a:pPr marL="0" indent="0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CDF9BE0-21C0-452E-8248-3B7F045FB49E}"/>
              </a:ext>
            </a:extLst>
          </p:cNvPr>
          <p:cNvSpPr txBox="1">
            <a:spLocks/>
          </p:cNvSpPr>
          <p:nvPr/>
        </p:nvSpPr>
        <p:spPr>
          <a:xfrm>
            <a:off x="6712327" y="3677678"/>
            <a:ext cx="3608294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“What can I get away with?”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6E5081-C173-4692-A4CB-E5472A210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02" y="1474662"/>
            <a:ext cx="3249450" cy="21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9C3C2E-D2F8-40FC-97E5-122BA1B05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850" y="1258636"/>
            <a:ext cx="3863248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72E520-10B0-47D1-9BF2-263B8851F372}"/>
              </a:ext>
            </a:extLst>
          </p:cNvPr>
          <p:cNvSpPr txBox="1"/>
          <p:nvPr/>
        </p:nvSpPr>
        <p:spPr>
          <a:xfrm>
            <a:off x="257960" y="886281"/>
            <a:ext cx="10901279" cy="5693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Coaching Agenda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Mood, temperature, pulse of the work.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business. 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you need to achieve your goals.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Owner news or training information.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forum.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89D99A-ECCD-4BB3-84A4-924DD3DD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240" y="1926410"/>
            <a:ext cx="2637759" cy="3344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F2F019-7AF8-4E3F-B977-36098EB3E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239" y="0"/>
            <a:ext cx="957155" cy="951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F71431-31C6-4B0E-A6D2-B127E18E2644}"/>
              </a:ext>
            </a:extLst>
          </p:cNvPr>
          <p:cNvSpPr txBox="1"/>
          <p:nvPr/>
        </p:nvSpPr>
        <p:spPr>
          <a:xfrm>
            <a:off x="3198483" y="277853"/>
            <a:ext cx="643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Align your Team Goals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F963CE-56D5-4540-AB74-58FAD9FF3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16" y="1891349"/>
            <a:ext cx="9422041" cy="38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FA38EF-3793-4A53-B1CC-D124D0FD7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327" y="0"/>
            <a:ext cx="957155" cy="951058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6EADD178-AFD3-41DD-B531-530426001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07" y="2768898"/>
            <a:ext cx="2941056" cy="37281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0BB26C-D35A-4383-BD58-8F9AD0F4E737}"/>
              </a:ext>
            </a:extLst>
          </p:cNvPr>
          <p:cNvSpPr txBox="1"/>
          <p:nvPr/>
        </p:nvSpPr>
        <p:spPr>
          <a:xfrm>
            <a:off x="3317101" y="236903"/>
            <a:ext cx="52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– Leverage your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1B3DE57-4C1C-48F0-B7E9-4814461B8C59}"/>
              </a:ext>
            </a:extLst>
          </p:cNvPr>
          <p:cNvSpPr/>
          <p:nvPr/>
        </p:nvSpPr>
        <p:spPr>
          <a:xfrm>
            <a:off x="269101" y="134050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 9: Why would we ask you to write about what you think about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Message to Garcia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41EB1F-D0BA-4567-895B-B038FE40F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4328" y="2311285"/>
            <a:ext cx="6820073" cy="45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FAC79B-E72A-452D-A30D-617131AE0271}"/>
              </a:ext>
            </a:extLst>
          </p:cNvPr>
          <p:cNvSpPr txBox="1"/>
          <p:nvPr/>
        </p:nvSpPr>
        <p:spPr>
          <a:xfrm>
            <a:off x="233449" y="383284"/>
            <a:ext cx="4907213" cy="267765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Training</a:t>
            </a:r>
          </a:p>
          <a:p>
            <a:pPr marL="971550" lvl="1" indent="-51435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Matrix</a:t>
            </a:r>
          </a:p>
          <a:p>
            <a:pPr marL="971550" lvl="1" indent="-51435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Intake</a:t>
            </a:r>
          </a:p>
          <a:p>
            <a:pPr marL="971550" lvl="1" indent="-514350">
              <a:buAutoNum type="arabicPeriod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Follow-Up</a:t>
            </a:r>
          </a:p>
          <a:p>
            <a:pPr marL="971550" lvl="1" indent="-51435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Mindset &amp; Scripts</a:t>
            </a:r>
          </a:p>
          <a:p>
            <a:pPr marL="971550" lvl="1" indent="-514350">
              <a:buFontTx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Sales Training Videos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08BC66B-3FFA-4671-B783-2195FA199E54}"/>
              </a:ext>
            </a:extLst>
          </p:cNvPr>
          <p:cNvSpPr txBox="1"/>
          <p:nvPr/>
        </p:nvSpPr>
        <p:spPr>
          <a:xfrm>
            <a:off x="5722355" y="1945818"/>
            <a:ext cx="6070600" cy="156966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Post-Engagement Glide Path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Scripts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Updating the CRM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Reporting to Owner (or Legal Administrator)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B3838E3B-7980-4199-80F2-196D25450030}"/>
              </a:ext>
            </a:extLst>
          </p:cNvPr>
          <p:cNvCxnSpPr>
            <a:cxnSpLocks/>
          </p:cNvCxnSpPr>
          <p:nvPr/>
        </p:nvCxnSpPr>
        <p:spPr>
          <a:xfrm>
            <a:off x="2908300" y="1999274"/>
            <a:ext cx="2814055" cy="0"/>
          </a:xfrm>
          <a:prstGeom prst="straightConnector1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134CB7-6FD4-4873-A2E7-1246D9DF3FD0}"/>
              </a:ext>
            </a:extLst>
          </p:cNvPr>
          <p:cNvSpPr txBox="1"/>
          <p:nvPr/>
        </p:nvSpPr>
        <p:spPr>
          <a:xfrm>
            <a:off x="5240796" y="4323614"/>
            <a:ext cx="3517256" cy="229354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days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days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days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days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days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Annually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60BA509D-FB96-49A0-9512-063D8D0A6B4A}"/>
              </a:ext>
            </a:extLst>
          </p:cNvPr>
          <p:cNvCxnSpPr>
            <a:cxnSpLocks/>
          </p:cNvCxnSpPr>
          <p:nvPr/>
        </p:nvCxnSpPr>
        <p:spPr>
          <a:xfrm rot="10800000" flipV="1">
            <a:off x="8757656" y="3998489"/>
            <a:ext cx="3200883" cy="2609926"/>
          </a:xfrm>
          <a:prstGeom prst="bentConnector3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FA71074-9358-4B1F-BD9A-2D0CAEAF843C}"/>
              </a:ext>
            </a:extLst>
          </p:cNvPr>
          <p:cNvCxnSpPr>
            <a:cxnSpLocks/>
          </p:cNvCxnSpPr>
          <p:nvPr/>
        </p:nvCxnSpPr>
        <p:spPr>
          <a:xfrm>
            <a:off x="11792955" y="2374900"/>
            <a:ext cx="0" cy="1663700"/>
          </a:xfrm>
          <a:prstGeom prst="line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3F1ADC-044D-4C50-9275-88E3BD9E5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7" y="4405633"/>
            <a:ext cx="4377534" cy="2452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914D27-68A5-4F4B-86BE-1ED0131E1944}"/>
              </a:ext>
            </a:extLst>
          </p:cNvPr>
          <p:cNvSpPr txBox="1"/>
          <p:nvPr/>
        </p:nvSpPr>
        <p:spPr>
          <a:xfrm>
            <a:off x="1074611" y="3205304"/>
            <a:ext cx="2743332" cy="12003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Script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Voicemail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xmlns="" id="{BE22EF33-4211-4566-B46B-92967FF04718}"/>
              </a:ext>
            </a:extLst>
          </p:cNvPr>
          <p:cNvCxnSpPr>
            <a:cxnSpLocks/>
          </p:cNvCxnSpPr>
          <p:nvPr/>
        </p:nvCxnSpPr>
        <p:spPr>
          <a:xfrm rot="10800000">
            <a:off x="3767472" y="3615265"/>
            <a:ext cx="1473325" cy="708350"/>
          </a:xfrm>
          <a:prstGeom prst="bentConnector3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F485AF-074B-44CD-98C5-E4D5381A9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043" y="1915569"/>
            <a:ext cx="1992643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B222D8-459C-463B-9BAA-EC81D7BD9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1796" y="4409028"/>
            <a:ext cx="1469263" cy="914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C78647-07AD-487D-B15B-16B3AB74C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678" y="5438982"/>
            <a:ext cx="1390008" cy="1390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6786738-8480-46B3-9DF5-A62645352BEF}"/>
              </a:ext>
            </a:extLst>
          </p:cNvPr>
          <p:cNvSpPr txBox="1"/>
          <p:nvPr/>
        </p:nvSpPr>
        <p:spPr>
          <a:xfrm>
            <a:off x="5916706" y="383284"/>
            <a:ext cx="4930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- Energize Operations</a:t>
            </a:r>
          </a:p>
        </p:txBody>
      </p:sp>
    </p:spTree>
    <p:extLst>
      <p:ext uri="{BB962C8B-B14F-4D97-AF65-F5344CB8AC3E}">
        <p14:creationId xmlns:p14="http://schemas.microsoft.com/office/powerpoint/2010/main" val="10753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E22C19-9126-4446-AF83-46D9204F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145" y="40982"/>
            <a:ext cx="4081031" cy="1325563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3.0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464B5E-F271-4255-8350-AF547FAA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168" y="1293019"/>
            <a:ext cx="10696984" cy="42719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Sell more Legal Services through 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Map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Crack the Client Code to 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Their Risk Profile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Align Team goals through 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Coaching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Leverage sales resources so you 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Hire to Scale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Energize Operations by 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Mapping the System Links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C8CB610-B3CA-400C-942F-5A80EDE5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598" y="2857501"/>
            <a:ext cx="1142998" cy="1142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F15E51-4D6B-49A9-BFB3-1C6E24BD2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3281" y="0"/>
            <a:ext cx="957155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826229-015E-4C01-80EC-C15C8F8CD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44" y="1708506"/>
            <a:ext cx="5177967" cy="3361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C5070F-4361-4516-8240-58F9CAF2A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418" y="40982"/>
            <a:ext cx="6817018" cy="68170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648A79-088E-4551-A417-629752C811C9}"/>
              </a:ext>
            </a:extLst>
          </p:cNvPr>
          <p:cNvSpPr txBox="1"/>
          <p:nvPr/>
        </p:nvSpPr>
        <p:spPr>
          <a:xfrm>
            <a:off x="10671806" y="23052"/>
            <a:ext cx="15201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Metric That Matters</a:t>
            </a:r>
          </a:p>
        </p:txBody>
      </p:sp>
    </p:spTree>
    <p:extLst>
      <p:ext uri="{BB962C8B-B14F-4D97-AF65-F5344CB8AC3E}">
        <p14:creationId xmlns:p14="http://schemas.microsoft.com/office/powerpoint/2010/main" val="31834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E6550-73DB-43F9-B380-44428F68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7" y="109888"/>
            <a:ext cx="5019963" cy="24820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Case Value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576F16-63B1-4359-8D71-16378713B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963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797817-9572-4784-A955-93FCB929A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926" y="81838"/>
            <a:ext cx="957155" cy="95105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9E51E11-514A-4A99-9CC2-C0BD5489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37" y="3021920"/>
            <a:ext cx="4123493" cy="1648681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36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Fewer 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Matters.</a:t>
            </a:r>
          </a:p>
          <a:p>
            <a:pPr lvl="1"/>
            <a:r>
              <a:rPr lang="en-US" sz="36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Cost.</a:t>
            </a:r>
          </a:p>
          <a:p>
            <a:pPr lvl="1"/>
            <a:r>
              <a:rPr lang="en-US" sz="3600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Leverage.</a:t>
            </a:r>
          </a:p>
        </p:txBody>
      </p:sp>
    </p:spTree>
    <p:extLst>
      <p:ext uri="{BB962C8B-B14F-4D97-AF65-F5344CB8AC3E}">
        <p14:creationId xmlns:p14="http://schemas.microsoft.com/office/powerpoint/2010/main" val="11503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5207EA7D-E141-4D78-A1ED-5A1D4F94A2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1618" y="73335"/>
            <a:ext cx="11256818" cy="646331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Results - ACV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4F1F2D89-A1FB-4BB3-A878-42694C3663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123523"/>
              </p:ext>
            </p:extLst>
          </p:nvPr>
        </p:nvGraphicFramePr>
        <p:xfrm>
          <a:off x="1865745" y="88592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7C7458-08DA-42DF-9C74-57827E559066}"/>
              </a:ext>
            </a:extLst>
          </p:cNvPr>
          <p:cNvSpPr txBox="1"/>
          <p:nvPr/>
        </p:nvSpPr>
        <p:spPr>
          <a:xfrm>
            <a:off x="7481454" y="5086060"/>
            <a:ext cx="1620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0FA7C8A-70E7-47DD-A42B-8199AAFAAB70}"/>
              </a:ext>
            </a:extLst>
          </p:cNvPr>
          <p:cNvSpPr txBox="1"/>
          <p:nvPr/>
        </p:nvSpPr>
        <p:spPr>
          <a:xfrm>
            <a:off x="8541327" y="3409209"/>
            <a:ext cx="1620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AB42BF-7D45-428A-82FF-34A1EBB68894}"/>
              </a:ext>
            </a:extLst>
          </p:cNvPr>
          <p:cNvSpPr txBox="1"/>
          <p:nvPr/>
        </p:nvSpPr>
        <p:spPr>
          <a:xfrm>
            <a:off x="9767454" y="1683381"/>
            <a:ext cx="2424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Nov-Dec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958774-7CF6-498F-BA9D-6C12E68E2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3227" y="56409"/>
            <a:ext cx="957155" cy="95105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C69AE18-F93D-4FC1-9FC0-1C0D0F10BB38}"/>
              </a:ext>
            </a:extLst>
          </p:cNvPr>
          <p:cNvCxnSpPr/>
          <p:nvPr/>
        </p:nvCxnSpPr>
        <p:spPr>
          <a:xfrm>
            <a:off x="484094" y="2940424"/>
            <a:ext cx="2599765" cy="0"/>
          </a:xfrm>
          <a:prstGeom prst="line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F17E10-297B-4552-94C2-63E507763546}"/>
              </a:ext>
            </a:extLst>
          </p:cNvPr>
          <p:cNvSpPr txBox="1"/>
          <p:nvPr/>
        </p:nvSpPr>
        <p:spPr>
          <a:xfrm>
            <a:off x="83533" y="3701115"/>
            <a:ext cx="381896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Sales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81930D7-7BE2-4805-8A2B-829511E59024}"/>
              </a:ext>
            </a:extLst>
          </p:cNvPr>
          <p:cNvSpPr txBox="1"/>
          <p:nvPr/>
        </p:nvSpPr>
        <p:spPr>
          <a:xfrm>
            <a:off x="83534" y="1817768"/>
            <a:ext cx="242454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System</a:t>
            </a:r>
          </a:p>
        </p:txBody>
      </p:sp>
    </p:spTree>
    <p:extLst>
      <p:ext uri="{BB962C8B-B14F-4D97-AF65-F5344CB8AC3E}">
        <p14:creationId xmlns:p14="http://schemas.microsoft.com/office/powerpoint/2010/main" val="809010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5207EA7D-E141-4D78-A1ED-5A1D4F94A2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31618" y="73335"/>
            <a:ext cx="11256818" cy="646331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Results - Revenue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F91F6E23-B66D-4D3F-BFB0-CD112B2AF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70850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755E52-FE5F-49AE-9224-1323B9D3F0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9028" y="1130470"/>
            <a:ext cx="177409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432136-7A94-493A-BC46-B0A26B6381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6337" y="2636412"/>
            <a:ext cx="177409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92761C-6CB8-4509-9432-C4AD5C0A54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7173" y="4553158"/>
            <a:ext cx="177409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083B28-0E67-496E-A795-E85C84AE23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70072" y="73335"/>
            <a:ext cx="957155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1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0D9627B-93B0-46A0-9C36-4483D4A40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37603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7C14E1-8659-40D6-8D62-113B0A2FC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988" y="56274"/>
            <a:ext cx="952500" cy="952500"/>
          </a:xfrm>
          <a:prstGeom prst="rect">
            <a:avLst/>
          </a:prstGeom>
        </p:spPr>
      </p:pic>
      <p:pic>
        <p:nvPicPr>
          <p:cNvPr id="11" name="Picture 10" descr="A picture containing floor, person, indoor, ground&#10;&#10;Description automatically generated">
            <a:extLst>
              <a:ext uri="{FF2B5EF4-FFF2-40B4-BE49-F238E27FC236}">
                <a16:creationId xmlns:a16="http://schemas.microsoft.com/office/drawing/2014/main" xmlns="" id="{2095E333-1A48-4294-9476-2C9B690F1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77" y="1290543"/>
            <a:ext cx="9967811" cy="4930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C5AD40-8BD7-4ED7-923C-77AFC97F9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8498" y="967682"/>
            <a:ext cx="2531425" cy="1843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D18ED6-DC11-4D2F-9108-1126C86B2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40" y="1057903"/>
            <a:ext cx="11097683" cy="50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E22C19-9126-4446-AF83-46D9204F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816" y="123790"/>
            <a:ext cx="4081031" cy="1325563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464B5E-F271-4255-8350-AF547FAA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79" y="1093372"/>
            <a:ext cx="8453864" cy="42719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Sell More – The Heat Map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Crack Code – Client Risk Profile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Align Team – Coaching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Leverage Resources – Hiring to Scale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Energize Operations – Map Subsystems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C8CB610-B3CA-400C-942F-5A80EDE5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F15E51-4D6B-49A9-BFB3-1C6E24BD2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3281" y="0"/>
            <a:ext cx="957155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AD7AD9-CCD4-46C7-AB8D-73CC38C38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79" y="5242756"/>
            <a:ext cx="1155292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07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5">
            <a:extLst>
              <a:ext uri="{FF2B5EF4-FFF2-40B4-BE49-F238E27FC236}">
                <a16:creationId xmlns:a16="http://schemas.microsoft.com/office/drawing/2014/main" xmlns="" id="{B558F58E-93BA-44A3-BCDA-585AFF2E4F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9AB0D0-D1CE-4B01-9143-3C97707A4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7" r="2" b="14847"/>
          <a:stretch/>
        </p:blipFill>
        <p:spPr>
          <a:xfrm>
            <a:off x="5913124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87E639-7177-4759-B070-3C910FC6F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12" y="127144"/>
            <a:ext cx="957155" cy="951058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xmlns="" id="{5207EA7D-E141-4D78-A1ED-5A1D4F94A2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9382" y="2671011"/>
            <a:ext cx="5663741" cy="109739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cohenhealthcarelaw.com/podcast</a:t>
            </a:r>
            <a:endPara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47">
            <a:extLst>
              <a:ext uri="{FF2B5EF4-FFF2-40B4-BE49-F238E27FC236}">
                <a16:creationId xmlns:a16="http://schemas.microsoft.com/office/drawing/2014/main" xmlns="" id="{BCD0BBC1-A7D4-445D-98AC-95A6A45D8E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41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0D9627B-93B0-46A0-9C36-4483D4A40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37603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BE4FA200-74D5-418C-9876-C73230957DC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314357" y="5778161"/>
          <a:ext cx="1528778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4E5984-F334-4CEC-A6DC-EDAB635FBA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3288" y="114788"/>
            <a:ext cx="952500" cy="95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A49ADA-4EF0-40F0-847E-C4929AC14243}"/>
              </a:ext>
            </a:extLst>
          </p:cNvPr>
          <p:cNvSpPr txBox="1"/>
          <p:nvPr/>
        </p:nvSpPr>
        <p:spPr>
          <a:xfrm>
            <a:off x="600076" y="2070079"/>
            <a:ext cx="11415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 West Cities either grow up and mature … or become ghost towns.  The same with your Firm.  You either grow up and mature or you become a ghost town.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D69CB4-B232-4062-A062-913A10A1BB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932" y="4787561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4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A20F33-E440-4AC3-9C5C-44D9A5906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95" r="22956" b="1"/>
          <a:stretch/>
        </p:blipFill>
        <p:spPr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3381C7-1BF0-406E-8F46-EAA64BB94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106" y="113289"/>
            <a:ext cx="957155" cy="951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18" y="326574"/>
            <a:ext cx="4899004" cy="62048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201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8E86DE77-2A0E-433A-B7CC-F1F640D8C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8075021"/>
              </p:ext>
            </p:extLst>
          </p:nvPr>
        </p:nvGraphicFramePr>
        <p:xfrm>
          <a:off x="1506070" y="77020"/>
          <a:ext cx="1206649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9937AC-48FE-4CC7-84C1-6BA49E527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4495" y="228200"/>
            <a:ext cx="951058" cy="951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763EEF-2EC0-4BCE-84DD-60CA922D0811}"/>
              </a:ext>
            </a:extLst>
          </p:cNvPr>
          <p:cNvSpPr txBox="1"/>
          <p:nvPr/>
        </p:nvSpPr>
        <p:spPr>
          <a:xfrm>
            <a:off x="197224" y="228200"/>
            <a:ext cx="371138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Addiction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Behavioral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Chiropractors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Cosmeceuticals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Healthcare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Spas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Med Apps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Nutraceuticals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OTC Drugs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Telemedicine</a:t>
            </a:r>
          </a:p>
        </p:txBody>
      </p:sp>
    </p:spTree>
    <p:extLst>
      <p:ext uri="{BB962C8B-B14F-4D97-AF65-F5344CB8AC3E}">
        <p14:creationId xmlns:p14="http://schemas.microsoft.com/office/powerpoint/2010/main" val="1324183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165A23-4CDE-4C0B-BA07-E3F59456C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764" y="1710421"/>
            <a:ext cx="9485391" cy="315735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Game-Changing Strategies</a:t>
            </a:r>
          </a:p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Key Mistakes</a:t>
            </a:r>
          </a:p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Metric That Matters</a:t>
            </a:r>
          </a:p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 B.S.</a:t>
            </a:r>
          </a:p>
          <a:p>
            <a:pPr algn="l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EA87648-CDC2-4A27-A6BC-FAAAB84B7934}"/>
              </a:ext>
            </a:extLst>
          </p:cNvPr>
          <p:cNvCxnSpPr/>
          <p:nvPr/>
        </p:nvCxnSpPr>
        <p:spPr>
          <a:xfrm>
            <a:off x="2136463" y="2363278"/>
            <a:ext cx="519952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B03E591-3312-4479-9FBE-DD1F727B4AC0}"/>
              </a:ext>
            </a:extLst>
          </p:cNvPr>
          <p:cNvCxnSpPr/>
          <p:nvPr/>
        </p:nvCxnSpPr>
        <p:spPr>
          <a:xfrm>
            <a:off x="2249701" y="3032667"/>
            <a:ext cx="519952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14489EB-FE0F-4907-948C-47172069EBA9}"/>
              </a:ext>
            </a:extLst>
          </p:cNvPr>
          <p:cNvCxnSpPr/>
          <p:nvPr/>
        </p:nvCxnSpPr>
        <p:spPr>
          <a:xfrm>
            <a:off x="2249700" y="4424536"/>
            <a:ext cx="519952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9F13DAA-607B-48DD-BF1D-F461EE0F2BAD}"/>
              </a:ext>
            </a:extLst>
          </p:cNvPr>
          <p:cNvCxnSpPr/>
          <p:nvPr/>
        </p:nvCxnSpPr>
        <p:spPr>
          <a:xfrm>
            <a:off x="2249701" y="3705490"/>
            <a:ext cx="519952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B917C7-FC6A-4BC1-9EDF-733498FF705B}"/>
              </a:ext>
            </a:extLst>
          </p:cNvPr>
          <p:cNvSpPr txBox="1"/>
          <p:nvPr/>
        </p:nvSpPr>
        <p:spPr>
          <a:xfrm>
            <a:off x="796001" y="411588"/>
            <a:ext cx="582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Firm Management Lesson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E13EAA-5C28-4DB6-8C08-B542B1AB58EE}"/>
              </a:ext>
            </a:extLst>
          </p:cNvPr>
          <p:cNvSpPr txBox="1"/>
          <p:nvPr/>
        </p:nvSpPr>
        <p:spPr>
          <a:xfrm>
            <a:off x="8267165" y="440496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Gluten-Free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68BB1B-9B73-4319-B7F1-D0CEC472244F}"/>
              </a:ext>
            </a:extLst>
          </p:cNvPr>
          <p:cNvSpPr txBox="1"/>
          <p:nvPr/>
        </p:nvSpPr>
        <p:spPr>
          <a:xfrm>
            <a:off x="6096000" y="5197462"/>
            <a:ext cx="5941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evaluated by FDA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19FBEED-DED5-45D7-9C63-4F19511102D4}"/>
              </a:ext>
            </a:extLst>
          </p:cNvPr>
          <p:cNvCxnSpPr/>
          <p:nvPr/>
        </p:nvCxnSpPr>
        <p:spPr>
          <a:xfrm>
            <a:off x="607205" y="327395"/>
            <a:ext cx="1138517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22E39F-025D-4881-8BE4-F644D7B4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40" y="6250796"/>
            <a:ext cx="11394412" cy="60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F621E56-3592-40F9-9745-7B8100473B56}"/>
              </a:ext>
            </a:extLst>
          </p:cNvPr>
          <p:cNvCxnSpPr>
            <a:endCxn id="16" idx="3"/>
          </p:cNvCxnSpPr>
          <p:nvPr/>
        </p:nvCxnSpPr>
        <p:spPr>
          <a:xfrm>
            <a:off x="12010852" y="367703"/>
            <a:ext cx="0" cy="58861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5E25DA0-B178-4AE8-B1E9-789494C9089E}"/>
              </a:ext>
            </a:extLst>
          </p:cNvPr>
          <p:cNvCxnSpPr>
            <a:cxnSpLocks/>
          </p:cNvCxnSpPr>
          <p:nvPr/>
        </p:nvCxnSpPr>
        <p:spPr>
          <a:xfrm flipH="1">
            <a:off x="607205" y="367703"/>
            <a:ext cx="9235" cy="588919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ECCB5F-4D8C-4796-AC30-50B1BB401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4773" y="96579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0D9627B-93B0-46A0-9C36-4483D4A40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37603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21D40C-50A7-4F72-8B3A-3FF4C3152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700" y="61732"/>
            <a:ext cx="7234259" cy="393782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AB66BCC4-30E3-4449-BBA8-A3CD573018DB}"/>
              </a:ext>
            </a:extLst>
          </p:cNvPr>
          <p:cNvSpPr txBox="1">
            <a:spLocks/>
          </p:cNvSpPr>
          <p:nvPr/>
        </p:nvSpPr>
        <p:spPr>
          <a:xfrm>
            <a:off x="600075" y="3240937"/>
            <a:ext cx="5862676" cy="1368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6596ECF-E69C-40C6-9284-F17D2BF503F2}"/>
              </a:ext>
            </a:extLst>
          </p:cNvPr>
          <p:cNvSpPr txBox="1"/>
          <p:nvPr/>
        </p:nvSpPr>
        <p:spPr>
          <a:xfrm>
            <a:off x="600074" y="2615208"/>
            <a:ext cx="6840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“Give me a lever and I shall move the world.”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ancient Greek philosopher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8CF56A9-FFE4-4524-8E68-17B87A0CAC76}"/>
              </a:ext>
            </a:extLst>
          </p:cNvPr>
          <p:cNvSpPr txBox="1"/>
          <p:nvPr/>
        </p:nvSpPr>
        <p:spPr>
          <a:xfrm>
            <a:off x="600074" y="1540385"/>
            <a:ext cx="573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Parts of a Law Firm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93C8C1DB-7020-43AC-A720-2CAF0E4D0648}"/>
              </a:ext>
            </a:extLst>
          </p:cNvPr>
          <p:cNvCxnSpPr>
            <a:cxnSpLocks/>
          </p:cNvCxnSpPr>
          <p:nvPr/>
        </p:nvCxnSpPr>
        <p:spPr>
          <a:xfrm flipH="1" flipV="1">
            <a:off x="10936941" y="1604639"/>
            <a:ext cx="1039909" cy="4832022"/>
          </a:xfrm>
          <a:prstGeom prst="straightConnector1">
            <a:avLst/>
          </a:prstGeom>
          <a:ln w="158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CFC504-F703-4688-8933-2F99609E6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699" y="41340"/>
            <a:ext cx="952500" cy="95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9C4E67-AB19-4E24-A6E6-791F91B6B20F}"/>
              </a:ext>
            </a:extLst>
          </p:cNvPr>
          <p:cNvSpPr txBox="1"/>
          <p:nvPr/>
        </p:nvSpPr>
        <p:spPr>
          <a:xfrm>
            <a:off x="600075" y="561179"/>
            <a:ext cx="509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Causes lead to effects.</a:t>
            </a:r>
            <a:endParaRPr lang="en-US" sz="36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F74DD1-36AF-4790-98B6-78DB1C727F5D}"/>
              </a:ext>
            </a:extLst>
          </p:cNvPr>
          <p:cNvSpPr txBox="1"/>
          <p:nvPr/>
        </p:nvSpPr>
        <p:spPr>
          <a:xfrm>
            <a:off x="582599" y="4403710"/>
            <a:ext cx="9539117" cy="1200329"/>
          </a:xfrm>
          <a:prstGeom prst="rect">
            <a:avLst/>
          </a:prstGeom>
          <a:noFill/>
          <a:ln w="412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“You can’t build a multi-million dollar law firm with your head up your ass.”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century philosopher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CDF72C-12B4-400D-B532-B9CD15560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424" y="5003874"/>
            <a:ext cx="1533525" cy="1704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506F837-306E-40DA-BA77-68941FBF0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5740" y="4892371"/>
            <a:ext cx="2376260" cy="18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2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E22C19-9126-4446-AF83-46D9204F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231"/>
            <a:ext cx="3180347" cy="2740758"/>
          </a:xfr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Key Mistakes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F93477-DF50-4C73-92DC-49916C18038E}"/>
              </a:ext>
            </a:extLst>
          </p:cNvPr>
          <p:cNvSpPr txBox="1"/>
          <p:nvPr/>
        </p:nvSpPr>
        <p:spPr>
          <a:xfrm>
            <a:off x="6079191" y="1089593"/>
            <a:ext cx="5524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“You can’t sell the corn in the market while you’re busy ploughing the field.”    </a:t>
            </a:r>
          </a:p>
          <a:p>
            <a:pPr algn="r"/>
            <a:r>
              <a:rPr lang="en-US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- Al Giordano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1914BA-CCAF-48BF-A06B-565340CBC904}"/>
              </a:ext>
            </a:extLst>
          </p:cNvPr>
          <p:cNvSpPr txBox="1"/>
          <p:nvPr/>
        </p:nvSpPr>
        <p:spPr>
          <a:xfrm>
            <a:off x="6265657" y="3711676"/>
            <a:ext cx="53380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“Systems run Firms.  And People run Systems.”</a:t>
            </a:r>
          </a:p>
          <a:p>
            <a:pPr algn="ctr"/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r>
              <a:rPr lang="en-US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RJon</a:t>
            </a:r>
            <a:r>
              <a:rPr lang="en-US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Robbins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5A8720-FF40-44A4-BDEA-4E987DC42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0" y="88602"/>
            <a:ext cx="9525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F4F27F-A6FA-4EF6-95AA-20B6167CF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" y="2213909"/>
            <a:ext cx="5541309" cy="369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5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08DC96E1-B07D-41D7-AA21-4396CAC5B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2556398"/>
              </p:ext>
            </p:extLst>
          </p:nvPr>
        </p:nvGraphicFramePr>
        <p:xfrm>
          <a:off x="651164" y="505691"/>
          <a:ext cx="10573096" cy="4912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0B90EE-BC51-4EF9-90E3-253EB0D83C3C}"/>
              </a:ext>
            </a:extLst>
          </p:cNvPr>
          <p:cNvSpPr txBox="1"/>
          <p:nvPr/>
        </p:nvSpPr>
        <p:spPr>
          <a:xfrm>
            <a:off x="1780906" y="5582632"/>
            <a:ext cx="134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$300K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4B09C9D3-8E1A-4AE3-AF18-4F39961C679F}"/>
              </a:ext>
            </a:extLst>
          </p:cNvPr>
          <p:cNvCxnSpPr>
            <a:cxnSpLocks/>
          </p:cNvCxnSpPr>
          <p:nvPr/>
        </p:nvCxnSpPr>
        <p:spPr>
          <a:xfrm flipV="1">
            <a:off x="2606040" y="4265122"/>
            <a:ext cx="0" cy="1097280"/>
          </a:xfrm>
          <a:prstGeom prst="straightConnector1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3140DE-0307-40AA-B952-1C691D68E1B4}"/>
              </a:ext>
            </a:extLst>
          </p:cNvPr>
          <p:cNvSpPr txBox="1"/>
          <p:nvPr/>
        </p:nvSpPr>
        <p:spPr>
          <a:xfrm>
            <a:off x="4550824" y="5631123"/>
            <a:ext cx="134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$500K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0AA7957-5E78-4B22-B478-45C393994B49}"/>
              </a:ext>
            </a:extLst>
          </p:cNvPr>
          <p:cNvCxnSpPr>
            <a:cxnSpLocks/>
          </p:cNvCxnSpPr>
          <p:nvPr/>
        </p:nvCxnSpPr>
        <p:spPr>
          <a:xfrm flipV="1">
            <a:off x="5225194" y="4320540"/>
            <a:ext cx="0" cy="1097280"/>
          </a:xfrm>
          <a:prstGeom prst="straightConnector1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F2FF4D-60FF-40FF-BCD1-3C5C29DFC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4260" y="48491"/>
            <a:ext cx="952500" cy="95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0BE988-FCE2-4FF7-87D7-2179CB114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565" y="4456255"/>
            <a:ext cx="2050788" cy="2116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512D0D-CDE4-4A6B-B964-AFE7D504E086}"/>
              </a:ext>
            </a:extLst>
          </p:cNvPr>
          <p:cNvSpPr txBox="1"/>
          <p:nvPr/>
        </p:nvSpPr>
        <p:spPr>
          <a:xfrm>
            <a:off x="9585960" y="4571999"/>
            <a:ext cx="15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00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xmlns="" id="{414B4C2B-723A-44E4-8E1D-2FC9CEE75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13048" y="1120485"/>
            <a:ext cx="13257450" cy="4652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1EB941-948C-4ECC-99D2-D4259FB5E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00" y="167986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A0BF428C-DA8B-4D99-9930-18F7F91D87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76801" y="1690688"/>
            <a:ext cx="7316944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37">
            <a:extLst>
              <a:ext uri="{FF2B5EF4-FFF2-40B4-BE49-F238E27FC236}">
                <a16:creationId xmlns:a16="http://schemas.microsoft.com/office/drawing/2014/main" xmlns="" id="{A03E2379-8871-408A-95CE-7AAE8FA53A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746" y="1691164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204314-A906-4C47-BD28-A97BEA0C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701" y="1908240"/>
            <a:ext cx="5097779" cy="4065986"/>
          </a:xfrm>
          <a:ln>
            <a:solidFill>
              <a:schemeClr val="accent4"/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b="1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1.0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You</a:t>
            </a:r>
            <a:endParaRPr lang="en-US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3.0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Your Dragon</a:t>
            </a:r>
            <a:endParaRPr lang="en-US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Sales 3.0</a:t>
            </a: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Sales System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to grow your Sales </a:t>
            </a:r>
            <a:r>
              <a:rPr lang="en-US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endParaRPr lang="en-US" u="sng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4" descr="Tools">
            <a:extLst>
              <a:ext uri="{FF2B5EF4-FFF2-40B4-BE49-F238E27FC236}">
                <a16:creationId xmlns:a16="http://schemas.microsoft.com/office/drawing/2014/main" xmlns="" id="{FE87F572-FCAA-44E1-83CB-100B8232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31837" y="1721855"/>
            <a:ext cx="2112433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6B2D0D-2758-4959-B498-999396076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99" y="3868288"/>
            <a:ext cx="3249897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1B39B5-FE35-4DBD-A5A3-125CA5B8F42D}"/>
              </a:ext>
            </a:extLst>
          </p:cNvPr>
          <p:cNvSpPr txBox="1"/>
          <p:nvPr/>
        </p:nvSpPr>
        <p:spPr>
          <a:xfrm>
            <a:off x="4019550" y="459519"/>
            <a:ext cx="6329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Holy Grail</a:t>
            </a:r>
            <a:endParaRPr lang="en-US" sz="4000" b="1" baseline="300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xmlns="" id="{DE687216-32F9-475B-AB31-6818C9868567}"/>
              </a:ext>
            </a:extLst>
          </p:cNvPr>
          <p:cNvCxnSpPr>
            <a:cxnSpLocks/>
          </p:cNvCxnSpPr>
          <p:nvPr/>
        </p:nvCxnSpPr>
        <p:spPr>
          <a:xfrm rot="10800000">
            <a:off x="5592481" y="5166836"/>
            <a:ext cx="4756719" cy="876526"/>
          </a:xfrm>
          <a:prstGeom prst="bentConnector3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1D30CE-AF14-4758-AC2E-043FD1F5E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396" y="2460"/>
            <a:ext cx="957155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42875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599</Words>
  <Application>Microsoft Office PowerPoint</Application>
  <PresentationFormat>Widescreen</PresentationFormat>
  <Paragraphs>177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Key Mistakes </vt:lpstr>
      <vt:lpstr>PowerPoint Presentation</vt:lpstr>
      <vt:lpstr>PowerPoint Presentation</vt:lpstr>
      <vt:lpstr>PowerPoint Presentation</vt:lpstr>
      <vt:lpstr>Sales System</vt:lpstr>
      <vt:lpstr>PowerPoint Presentation</vt:lpstr>
      <vt:lpstr>C – Crack the Client Code  </vt:lpstr>
      <vt:lpstr>PowerPoint Presentation</vt:lpstr>
      <vt:lpstr>PowerPoint Presentation</vt:lpstr>
      <vt:lpstr>PowerPoint Presentation</vt:lpstr>
      <vt:lpstr>Sales 3.0</vt:lpstr>
      <vt:lpstr>Average Case Value</vt:lpstr>
      <vt:lpstr>Results - ACV</vt:lpstr>
      <vt:lpstr>Results - Revenue</vt:lpstr>
      <vt:lpstr>Sales System</vt:lpstr>
      <vt:lpstr>cohenhealthcarelaw.com/podcast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Cohen</dc:creator>
  <cp:lastModifiedBy>Oki</cp:lastModifiedBy>
  <cp:revision>132</cp:revision>
  <dcterms:created xsi:type="dcterms:W3CDTF">2018-12-27T18:15:35Z</dcterms:created>
  <dcterms:modified xsi:type="dcterms:W3CDTF">2019-01-19T05:53:20Z</dcterms:modified>
</cp:coreProperties>
</file>