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19" r:id="rId3"/>
    <p:sldId id="260" r:id="rId4"/>
    <p:sldId id="279" r:id="rId5"/>
    <p:sldId id="308" r:id="rId6"/>
    <p:sldId id="261" r:id="rId7"/>
    <p:sldId id="309" r:id="rId8"/>
    <p:sldId id="307" r:id="rId9"/>
    <p:sldId id="294" r:id="rId10"/>
    <p:sldId id="264" r:id="rId11"/>
    <p:sldId id="292" r:id="rId12"/>
    <p:sldId id="278" r:id="rId13"/>
    <p:sldId id="270" r:id="rId14"/>
    <p:sldId id="296" r:id="rId15"/>
    <p:sldId id="305" r:id="rId16"/>
    <p:sldId id="321" r:id="rId17"/>
    <p:sldId id="297" r:id="rId18"/>
    <p:sldId id="314" r:id="rId19"/>
    <p:sldId id="316" r:id="rId20"/>
    <p:sldId id="304" r:id="rId21"/>
    <p:sldId id="265" r:id="rId22"/>
    <p:sldId id="320" r:id="rId23"/>
    <p:sldId id="263" r:id="rId24"/>
    <p:sldId id="266" r:id="rId25"/>
    <p:sldId id="311" r:id="rId26"/>
    <p:sldId id="313" r:id="rId27"/>
    <p:sldId id="267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Cohen" initials="MC" lastIdx="0" clrIdx="0">
    <p:extLst>
      <p:ext uri="{19B8F6BF-5375-455C-9EA6-DF929625EA0E}">
        <p15:presenceInfo xmlns:p15="http://schemas.microsoft.com/office/powerpoint/2012/main" userId="aaac27da781723b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26" autoAdjust="0"/>
    <p:restoredTop sz="86140" autoAdjust="0"/>
  </p:normalViewPr>
  <p:slideViewPr>
    <p:cSldViewPr snapToGrid="0">
      <p:cViewPr>
        <p:scale>
          <a:sx n="73" d="100"/>
          <a:sy n="73" d="100"/>
        </p:scale>
        <p:origin x="7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4D0DE0-7188-4FE0-BBD3-23CF12468B39}" type="doc">
      <dgm:prSet loTypeId="urn:microsoft.com/office/officeart/2011/layout/CircleProcess" loCatId="officeonlin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C0DDC96-9AF7-49B2-940A-53ACF009CB17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Doctors</a:t>
          </a:r>
        </a:p>
      </dgm:t>
    </dgm:pt>
    <dgm:pt modelId="{0E54A6C4-1297-4201-AE78-15A331918009}" type="parTrans" cxnId="{D997A4C8-3138-4B84-BAC1-2FBBD722847F}">
      <dgm:prSet/>
      <dgm:spPr/>
      <dgm:t>
        <a:bodyPr/>
        <a:lstStyle/>
        <a:p>
          <a:endParaRPr lang="en-US"/>
        </a:p>
      </dgm:t>
    </dgm:pt>
    <dgm:pt modelId="{D9E2AFF5-CBFC-4DAC-AF14-2F7110BF69B9}" type="sibTrans" cxnId="{D997A4C8-3138-4B84-BAC1-2FBBD722847F}">
      <dgm:prSet/>
      <dgm:spPr/>
      <dgm:t>
        <a:bodyPr/>
        <a:lstStyle/>
        <a:p>
          <a:endParaRPr lang="en-US"/>
        </a:p>
      </dgm:t>
    </dgm:pt>
    <dgm:pt modelId="{65AC6BF5-D8C8-4195-9A4E-8F63852CBAA6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Telemedicine Companies</a:t>
          </a:r>
        </a:p>
      </dgm:t>
    </dgm:pt>
    <dgm:pt modelId="{B7B56303-8728-47BC-94D5-F1C6B50FC9BC}" type="parTrans" cxnId="{94F9AE36-FF1F-4BB8-B9D2-AA0A5593E980}">
      <dgm:prSet/>
      <dgm:spPr/>
      <dgm:t>
        <a:bodyPr/>
        <a:lstStyle/>
        <a:p>
          <a:endParaRPr lang="en-US"/>
        </a:p>
      </dgm:t>
    </dgm:pt>
    <dgm:pt modelId="{3D16FB8A-3C06-4565-830B-BDE03D3043B7}" type="sibTrans" cxnId="{94F9AE36-FF1F-4BB8-B9D2-AA0A5593E980}">
      <dgm:prSet/>
      <dgm:spPr/>
      <dgm:t>
        <a:bodyPr/>
        <a:lstStyle/>
        <a:p>
          <a:endParaRPr lang="en-US"/>
        </a:p>
      </dgm:t>
    </dgm:pt>
    <dgm:pt modelId="{833DD367-B231-4B92-8FC3-8D5CF8FA8E1F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Digital &amp; wearable health</a:t>
          </a:r>
        </a:p>
      </dgm:t>
    </dgm:pt>
    <dgm:pt modelId="{12184FB3-CDCE-4E2A-BE4D-229DFCF5B3E3}" type="parTrans" cxnId="{68DACFA6-3610-4696-AA45-6811988D6C45}">
      <dgm:prSet/>
      <dgm:spPr/>
      <dgm:t>
        <a:bodyPr/>
        <a:lstStyle/>
        <a:p>
          <a:endParaRPr lang="en-US"/>
        </a:p>
      </dgm:t>
    </dgm:pt>
    <dgm:pt modelId="{CD370814-F2C3-400A-8022-4D1B37F8A8E5}" type="sibTrans" cxnId="{68DACFA6-3610-4696-AA45-6811988D6C45}">
      <dgm:prSet/>
      <dgm:spPr/>
      <dgm:t>
        <a:bodyPr/>
        <a:lstStyle/>
        <a:p>
          <a:endParaRPr lang="en-US"/>
        </a:p>
      </dgm:t>
    </dgm:pt>
    <dgm:pt modelId="{212BEDFC-0246-4CD0-BB9A-E6AA6B90897E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AI-powered mobile medical apps</a:t>
          </a:r>
        </a:p>
      </dgm:t>
    </dgm:pt>
    <dgm:pt modelId="{6E2931CA-88A3-4A54-B54A-917BAECBA215}" type="parTrans" cxnId="{239AA738-F057-450A-8891-DE8C8F20A6F7}">
      <dgm:prSet/>
      <dgm:spPr/>
      <dgm:t>
        <a:bodyPr/>
        <a:lstStyle/>
        <a:p>
          <a:endParaRPr lang="en-US"/>
        </a:p>
      </dgm:t>
    </dgm:pt>
    <dgm:pt modelId="{6EE1D0C0-AF6D-4849-A283-E12EC3D1A8A6}" type="sibTrans" cxnId="{239AA738-F057-450A-8891-DE8C8F20A6F7}">
      <dgm:prSet/>
      <dgm:spPr/>
      <dgm:t>
        <a:bodyPr/>
        <a:lstStyle/>
        <a:p>
          <a:endParaRPr lang="en-US"/>
        </a:p>
      </dgm:t>
    </dgm:pt>
    <dgm:pt modelId="{7A73AA43-21B8-4873-97D8-22F52E17F83C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Dietary supplement &amp; medical device manufacturers</a:t>
          </a:r>
        </a:p>
      </dgm:t>
    </dgm:pt>
    <dgm:pt modelId="{3BD5979D-6B49-41FF-926A-E59940983B33}" type="parTrans" cxnId="{43FCA652-6EFD-40DB-BC3A-B235217814A2}">
      <dgm:prSet/>
      <dgm:spPr/>
      <dgm:t>
        <a:bodyPr/>
        <a:lstStyle/>
        <a:p>
          <a:endParaRPr lang="en-US"/>
        </a:p>
      </dgm:t>
    </dgm:pt>
    <dgm:pt modelId="{72A5FAA8-1668-4493-9CB5-B995A8F9C4A1}" type="sibTrans" cxnId="{43FCA652-6EFD-40DB-BC3A-B235217814A2}">
      <dgm:prSet/>
      <dgm:spPr/>
      <dgm:t>
        <a:bodyPr/>
        <a:lstStyle/>
        <a:p>
          <a:endParaRPr lang="en-US"/>
        </a:p>
      </dgm:t>
    </dgm:pt>
    <dgm:pt modelId="{904BCA0F-508C-4FC9-A9DD-39ED71D5F1AD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Hospitals</a:t>
          </a:r>
        </a:p>
      </dgm:t>
    </dgm:pt>
    <dgm:pt modelId="{20232042-BD2C-4974-A0DF-BBCAC9F0CD2D}" type="parTrans" cxnId="{C76F7A8E-5B25-4E10-AE09-DBE0694F0219}">
      <dgm:prSet/>
      <dgm:spPr/>
      <dgm:t>
        <a:bodyPr/>
        <a:lstStyle/>
        <a:p>
          <a:endParaRPr lang="en-US"/>
        </a:p>
      </dgm:t>
    </dgm:pt>
    <dgm:pt modelId="{3F8D9900-F6BC-4E76-9959-BA4167CF31F7}" type="sibTrans" cxnId="{C76F7A8E-5B25-4E10-AE09-DBE0694F0219}">
      <dgm:prSet/>
      <dgm:spPr/>
      <dgm:t>
        <a:bodyPr/>
        <a:lstStyle/>
        <a:p>
          <a:endParaRPr lang="en-US"/>
        </a:p>
      </dgm:t>
    </dgm:pt>
    <dgm:pt modelId="{3AC4DBFB-3765-451D-B70C-64AF76DC2FE0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Medical Spas</a:t>
          </a:r>
        </a:p>
      </dgm:t>
    </dgm:pt>
    <dgm:pt modelId="{229EEE51-63EA-4980-8AF4-9C2DB65D81D9}" type="parTrans" cxnId="{FD67FE3F-E2C0-4625-B0E3-86281FA38B8E}">
      <dgm:prSet/>
      <dgm:spPr/>
      <dgm:t>
        <a:bodyPr/>
        <a:lstStyle/>
        <a:p>
          <a:endParaRPr lang="en-US"/>
        </a:p>
      </dgm:t>
    </dgm:pt>
    <dgm:pt modelId="{34D9B711-D51F-48B9-B8A6-41E7AE90FC17}" type="sibTrans" cxnId="{FD67FE3F-E2C0-4625-B0E3-86281FA38B8E}">
      <dgm:prSet/>
      <dgm:spPr/>
      <dgm:t>
        <a:bodyPr/>
        <a:lstStyle/>
        <a:p>
          <a:endParaRPr lang="en-US"/>
        </a:p>
      </dgm:t>
    </dgm:pt>
    <dgm:pt modelId="{15254B96-C3AB-41A5-8782-54587A98399B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Anti-Aging Medicine Clinics</a:t>
          </a:r>
        </a:p>
      </dgm:t>
    </dgm:pt>
    <dgm:pt modelId="{8E655124-B04D-423D-8AA7-FDD1110C2E3A}" type="parTrans" cxnId="{2611C560-2A97-4542-98C4-78F92C6C9A83}">
      <dgm:prSet/>
      <dgm:spPr/>
      <dgm:t>
        <a:bodyPr/>
        <a:lstStyle/>
        <a:p>
          <a:endParaRPr lang="en-US"/>
        </a:p>
      </dgm:t>
    </dgm:pt>
    <dgm:pt modelId="{142F1269-A43E-4DBA-93E0-7346EFEC3E45}" type="sibTrans" cxnId="{2611C560-2A97-4542-98C4-78F92C6C9A83}">
      <dgm:prSet/>
      <dgm:spPr/>
      <dgm:t>
        <a:bodyPr/>
        <a:lstStyle/>
        <a:p>
          <a:endParaRPr lang="en-US"/>
        </a:p>
      </dgm:t>
    </dgm:pt>
    <dgm:pt modelId="{F357E6CA-6F91-459E-AB8B-254747101335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Cosmetics Companies</a:t>
          </a:r>
        </a:p>
      </dgm:t>
    </dgm:pt>
    <dgm:pt modelId="{5B366622-BE82-456D-82A6-BCBC38F351DD}" type="parTrans" cxnId="{ACAD1227-1269-4DD2-A8EA-7A3F0AC8EEA6}">
      <dgm:prSet/>
      <dgm:spPr/>
      <dgm:t>
        <a:bodyPr/>
        <a:lstStyle/>
        <a:p>
          <a:endParaRPr lang="en-US"/>
        </a:p>
      </dgm:t>
    </dgm:pt>
    <dgm:pt modelId="{D4B90B89-F94E-4FB0-ADC5-37D1B250F905}" type="sibTrans" cxnId="{ACAD1227-1269-4DD2-A8EA-7A3F0AC8EEA6}">
      <dgm:prSet/>
      <dgm:spPr/>
      <dgm:t>
        <a:bodyPr/>
        <a:lstStyle/>
        <a:p>
          <a:endParaRPr lang="en-US"/>
        </a:p>
      </dgm:t>
    </dgm:pt>
    <dgm:pt modelId="{36D8FFE9-5072-40C3-9D83-E0CFCF6CAD87}" type="pres">
      <dgm:prSet presAssocID="{354D0DE0-7188-4FE0-BBD3-23CF12468B39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87E3F8C7-77E0-4906-A01A-D6D38EFB4330}" type="pres">
      <dgm:prSet presAssocID="{F357E6CA-6F91-459E-AB8B-254747101335}" presName="Accent9" presStyleCnt="0"/>
      <dgm:spPr/>
    </dgm:pt>
    <dgm:pt modelId="{F7BB1FA0-3615-471E-B446-0332EE5A5660}" type="pres">
      <dgm:prSet presAssocID="{F357E6CA-6F91-459E-AB8B-254747101335}" presName="Accent" presStyleLbl="node1" presStyleIdx="0" presStyleCnt="9"/>
      <dgm:spPr/>
    </dgm:pt>
    <dgm:pt modelId="{ACFFA157-681F-4F5A-82B3-F30DE1E33384}" type="pres">
      <dgm:prSet presAssocID="{F357E6CA-6F91-459E-AB8B-254747101335}" presName="ParentBackground9" presStyleCnt="0"/>
      <dgm:spPr/>
    </dgm:pt>
    <dgm:pt modelId="{C6624830-D02E-486C-8665-27234BE74DD7}" type="pres">
      <dgm:prSet presAssocID="{F357E6CA-6F91-459E-AB8B-254747101335}" presName="ParentBackground" presStyleLbl="fgAcc1" presStyleIdx="0" presStyleCnt="9"/>
      <dgm:spPr/>
      <dgm:t>
        <a:bodyPr/>
        <a:lstStyle/>
        <a:p>
          <a:endParaRPr lang="en-US"/>
        </a:p>
      </dgm:t>
    </dgm:pt>
    <dgm:pt modelId="{31F24D91-5FC4-4357-B498-ED5341DED517}" type="pres">
      <dgm:prSet presAssocID="{F357E6CA-6F91-459E-AB8B-254747101335}" presName="Parent9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54F875-8698-4BA0-B09C-B84FEA52C9FF}" type="pres">
      <dgm:prSet presAssocID="{15254B96-C3AB-41A5-8782-54587A98399B}" presName="Accent8" presStyleCnt="0"/>
      <dgm:spPr/>
    </dgm:pt>
    <dgm:pt modelId="{ACED218C-342B-4A5D-8F07-0DBD76F78B62}" type="pres">
      <dgm:prSet presAssocID="{15254B96-C3AB-41A5-8782-54587A98399B}" presName="Accent" presStyleLbl="node1" presStyleIdx="1" presStyleCnt="9"/>
      <dgm:spPr/>
    </dgm:pt>
    <dgm:pt modelId="{AEA26401-DEBE-4101-A252-3255FB5D6F9E}" type="pres">
      <dgm:prSet presAssocID="{15254B96-C3AB-41A5-8782-54587A98399B}" presName="ParentBackground8" presStyleCnt="0"/>
      <dgm:spPr/>
    </dgm:pt>
    <dgm:pt modelId="{3C9BF576-FC4B-42DB-BDDC-1A8DC869AC02}" type="pres">
      <dgm:prSet presAssocID="{15254B96-C3AB-41A5-8782-54587A98399B}" presName="ParentBackground" presStyleLbl="fgAcc1" presStyleIdx="1" presStyleCnt="9"/>
      <dgm:spPr/>
      <dgm:t>
        <a:bodyPr/>
        <a:lstStyle/>
        <a:p>
          <a:endParaRPr lang="en-US"/>
        </a:p>
      </dgm:t>
    </dgm:pt>
    <dgm:pt modelId="{2C457669-4E6E-48F9-9E29-35264BC4A2E0}" type="pres">
      <dgm:prSet presAssocID="{15254B96-C3AB-41A5-8782-54587A98399B}" presName="Parent8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0E4D9C-ADE2-47A7-9347-F031785CDFB5}" type="pres">
      <dgm:prSet presAssocID="{3AC4DBFB-3765-451D-B70C-64AF76DC2FE0}" presName="Accent7" presStyleCnt="0"/>
      <dgm:spPr/>
    </dgm:pt>
    <dgm:pt modelId="{ECE5D1AB-3995-4FE7-A87B-48C0C7F8E089}" type="pres">
      <dgm:prSet presAssocID="{3AC4DBFB-3765-451D-B70C-64AF76DC2FE0}" presName="Accent" presStyleLbl="node1" presStyleIdx="2" presStyleCnt="9"/>
      <dgm:spPr/>
    </dgm:pt>
    <dgm:pt modelId="{87A777A9-8F00-43E2-8C4F-F396E97F6AFB}" type="pres">
      <dgm:prSet presAssocID="{3AC4DBFB-3765-451D-B70C-64AF76DC2FE0}" presName="ParentBackground7" presStyleCnt="0"/>
      <dgm:spPr/>
    </dgm:pt>
    <dgm:pt modelId="{AA8BB9BF-F576-4E4A-93FA-E657FDF07086}" type="pres">
      <dgm:prSet presAssocID="{3AC4DBFB-3765-451D-B70C-64AF76DC2FE0}" presName="ParentBackground" presStyleLbl="fgAcc1" presStyleIdx="2" presStyleCnt="9"/>
      <dgm:spPr/>
      <dgm:t>
        <a:bodyPr/>
        <a:lstStyle/>
        <a:p>
          <a:endParaRPr lang="en-US"/>
        </a:p>
      </dgm:t>
    </dgm:pt>
    <dgm:pt modelId="{DF3FF02F-1D3E-443F-A44F-D0C377D863D2}" type="pres">
      <dgm:prSet presAssocID="{3AC4DBFB-3765-451D-B70C-64AF76DC2FE0}" presName="Parent7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B6AD05-74E2-4B51-AFA6-8444598965C6}" type="pres">
      <dgm:prSet presAssocID="{904BCA0F-508C-4FC9-A9DD-39ED71D5F1AD}" presName="Accent6" presStyleCnt="0"/>
      <dgm:spPr/>
    </dgm:pt>
    <dgm:pt modelId="{D895B229-EBAD-4C8C-A027-43FDD8B01B21}" type="pres">
      <dgm:prSet presAssocID="{904BCA0F-508C-4FC9-A9DD-39ED71D5F1AD}" presName="Accent" presStyleLbl="node1" presStyleIdx="3" presStyleCnt="9"/>
      <dgm:spPr/>
    </dgm:pt>
    <dgm:pt modelId="{22C4DE50-6A0B-48A0-9760-6E6D9D80B7A9}" type="pres">
      <dgm:prSet presAssocID="{904BCA0F-508C-4FC9-A9DD-39ED71D5F1AD}" presName="ParentBackground6" presStyleCnt="0"/>
      <dgm:spPr/>
    </dgm:pt>
    <dgm:pt modelId="{6BA2C8CD-08A7-41F0-B03E-94A888105214}" type="pres">
      <dgm:prSet presAssocID="{904BCA0F-508C-4FC9-A9DD-39ED71D5F1AD}" presName="ParentBackground" presStyleLbl="fgAcc1" presStyleIdx="3" presStyleCnt="9"/>
      <dgm:spPr/>
      <dgm:t>
        <a:bodyPr/>
        <a:lstStyle/>
        <a:p>
          <a:endParaRPr lang="en-US"/>
        </a:p>
      </dgm:t>
    </dgm:pt>
    <dgm:pt modelId="{D1D8AB04-FF85-4F72-A3BD-1B996413D00E}" type="pres">
      <dgm:prSet presAssocID="{904BCA0F-508C-4FC9-A9DD-39ED71D5F1AD}" presName="Parent6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AE58CF-FC5F-4E35-842C-EAC6F6118819}" type="pres">
      <dgm:prSet presAssocID="{7A73AA43-21B8-4873-97D8-22F52E17F83C}" presName="Accent5" presStyleCnt="0"/>
      <dgm:spPr/>
    </dgm:pt>
    <dgm:pt modelId="{A6A29115-6760-4086-A8C3-D211D9901EFF}" type="pres">
      <dgm:prSet presAssocID="{7A73AA43-21B8-4873-97D8-22F52E17F83C}" presName="Accent" presStyleLbl="node1" presStyleIdx="4" presStyleCnt="9"/>
      <dgm:spPr/>
    </dgm:pt>
    <dgm:pt modelId="{A5E1C04D-1129-4E52-B95F-36145EF603F5}" type="pres">
      <dgm:prSet presAssocID="{7A73AA43-21B8-4873-97D8-22F52E17F83C}" presName="ParentBackground5" presStyleCnt="0"/>
      <dgm:spPr/>
    </dgm:pt>
    <dgm:pt modelId="{A07777A3-5300-47FF-98F8-71FAC0C7BBC0}" type="pres">
      <dgm:prSet presAssocID="{7A73AA43-21B8-4873-97D8-22F52E17F83C}" presName="ParentBackground" presStyleLbl="fgAcc1" presStyleIdx="4" presStyleCnt="9"/>
      <dgm:spPr/>
      <dgm:t>
        <a:bodyPr/>
        <a:lstStyle/>
        <a:p>
          <a:endParaRPr lang="en-US"/>
        </a:p>
      </dgm:t>
    </dgm:pt>
    <dgm:pt modelId="{6E03973B-F10E-40EA-8750-4077D04F0220}" type="pres">
      <dgm:prSet presAssocID="{7A73AA43-21B8-4873-97D8-22F52E17F83C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C2021D-359E-4BC1-A858-2E1F9FDBA450}" type="pres">
      <dgm:prSet presAssocID="{212BEDFC-0246-4CD0-BB9A-E6AA6B90897E}" presName="Accent4" presStyleCnt="0"/>
      <dgm:spPr/>
    </dgm:pt>
    <dgm:pt modelId="{C79E753B-FB13-4A9C-912D-76FCE5FB24D5}" type="pres">
      <dgm:prSet presAssocID="{212BEDFC-0246-4CD0-BB9A-E6AA6B90897E}" presName="Accent" presStyleLbl="node1" presStyleIdx="5" presStyleCnt="9"/>
      <dgm:spPr/>
    </dgm:pt>
    <dgm:pt modelId="{D353B740-A3E8-4618-8DC1-CD3417BDED87}" type="pres">
      <dgm:prSet presAssocID="{212BEDFC-0246-4CD0-BB9A-E6AA6B90897E}" presName="ParentBackground4" presStyleCnt="0"/>
      <dgm:spPr/>
    </dgm:pt>
    <dgm:pt modelId="{A42B66BB-FFD2-4D6C-88A2-1F5978DF09FC}" type="pres">
      <dgm:prSet presAssocID="{212BEDFC-0246-4CD0-BB9A-E6AA6B90897E}" presName="ParentBackground" presStyleLbl="fgAcc1" presStyleIdx="5" presStyleCnt="9"/>
      <dgm:spPr/>
      <dgm:t>
        <a:bodyPr/>
        <a:lstStyle/>
        <a:p>
          <a:endParaRPr lang="en-US"/>
        </a:p>
      </dgm:t>
    </dgm:pt>
    <dgm:pt modelId="{5674F881-8C8D-4FC1-BF92-8BB22AF9585A}" type="pres">
      <dgm:prSet presAssocID="{212BEDFC-0246-4CD0-BB9A-E6AA6B90897E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2CBE20-41AF-4D59-83E1-7B2EA3495206}" type="pres">
      <dgm:prSet presAssocID="{833DD367-B231-4B92-8FC3-8D5CF8FA8E1F}" presName="Accent3" presStyleCnt="0"/>
      <dgm:spPr/>
    </dgm:pt>
    <dgm:pt modelId="{CB3E22C7-54E6-4343-ADC7-BA5344EF13BA}" type="pres">
      <dgm:prSet presAssocID="{833DD367-B231-4B92-8FC3-8D5CF8FA8E1F}" presName="Accent" presStyleLbl="node1" presStyleIdx="6" presStyleCnt="9"/>
      <dgm:spPr/>
    </dgm:pt>
    <dgm:pt modelId="{F38BD948-9545-4EBB-833A-D4EDC41873BB}" type="pres">
      <dgm:prSet presAssocID="{833DD367-B231-4B92-8FC3-8D5CF8FA8E1F}" presName="ParentBackground3" presStyleCnt="0"/>
      <dgm:spPr/>
    </dgm:pt>
    <dgm:pt modelId="{21108E06-DAB6-4005-98B4-53E693319475}" type="pres">
      <dgm:prSet presAssocID="{833DD367-B231-4B92-8FC3-8D5CF8FA8E1F}" presName="ParentBackground" presStyleLbl="fgAcc1" presStyleIdx="6" presStyleCnt="9"/>
      <dgm:spPr/>
      <dgm:t>
        <a:bodyPr/>
        <a:lstStyle/>
        <a:p>
          <a:endParaRPr lang="en-US"/>
        </a:p>
      </dgm:t>
    </dgm:pt>
    <dgm:pt modelId="{661676B5-DE6C-487A-8498-A407287B60BD}" type="pres">
      <dgm:prSet presAssocID="{833DD367-B231-4B92-8FC3-8D5CF8FA8E1F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20F8C8-6E3E-4529-A9CC-5B05C5F643CF}" type="pres">
      <dgm:prSet presAssocID="{65AC6BF5-D8C8-4195-9A4E-8F63852CBAA6}" presName="Accent2" presStyleCnt="0"/>
      <dgm:spPr/>
    </dgm:pt>
    <dgm:pt modelId="{F8E51C07-D15A-408E-A557-02D78EF00D78}" type="pres">
      <dgm:prSet presAssocID="{65AC6BF5-D8C8-4195-9A4E-8F63852CBAA6}" presName="Accent" presStyleLbl="node1" presStyleIdx="7" presStyleCnt="9"/>
      <dgm:spPr/>
    </dgm:pt>
    <dgm:pt modelId="{597F75F3-E375-4576-B1BD-1B569151A3E2}" type="pres">
      <dgm:prSet presAssocID="{65AC6BF5-D8C8-4195-9A4E-8F63852CBAA6}" presName="ParentBackground2" presStyleCnt="0"/>
      <dgm:spPr/>
    </dgm:pt>
    <dgm:pt modelId="{259628C1-89A9-43FE-9383-688EB6DD3E73}" type="pres">
      <dgm:prSet presAssocID="{65AC6BF5-D8C8-4195-9A4E-8F63852CBAA6}" presName="ParentBackground" presStyleLbl="fgAcc1" presStyleIdx="7" presStyleCnt="9"/>
      <dgm:spPr/>
      <dgm:t>
        <a:bodyPr/>
        <a:lstStyle/>
        <a:p>
          <a:endParaRPr lang="en-US"/>
        </a:p>
      </dgm:t>
    </dgm:pt>
    <dgm:pt modelId="{6D80146B-5C41-4BF4-8516-68D93103B4AA}" type="pres">
      <dgm:prSet presAssocID="{65AC6BF5-D8C8-4195-9A4E-8F63852CBAA6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D78D82-10D6-4D0E-BF8D-3C353AF50995}" type="pres">
      <dgm:prSet presAssocID="{5C0DDC96-9AF7-49B2-940A-53ACF009CB17}" presName="Accent1" presStyleCnt="0"/>
      <dgm:spPr/>
    </dgm:pt>
    <dgm:pt modelId="{448C0E8F-9F65-47AA-944B-A0277A7CDB65}" type="pres">
      <dgm:prSet presAssocID="{5C0DDC96-9AF7-49B2-940A-53ACF009CB17}" presName="Accent" presStyleLbl="node1" presStyleIdx="8" presStyleCnt="9"/>
      <dgm:spPr/>
    </dgm:pt>
    <dgm:pt modelId="{28E78D16-BDA9-4A27-B45D-D49BD0D76B1D}" type="pres">
      <dgm:prSet presAssocID="{5C0DDC96-9AF7-49B2-940A-53ACF009CB17}" presName="ParentBackground1" presStyleCnt="0"/>
      <dgm:spPr/>
    </dgm:pt>
    <dgm:pt modelId="{45112889-E530-470E-878E-50C8EEA88A61}" type="pres">
      <dgm:prSet presAssocID="{5C0DDC96-9AF7-49B2-940A-53ACF009CB17}" presName="ParentBackground" presStyleLbl="fgAcc1" presStyleIdx="8" presStyleCnt="9"/>
      <dgm:spPr/>
      <dgm:t>
        <a:bodyPr/>
        <a:lstStyle/>
        <a:p>
          <a:endParaRPr lang="en-US"/>
        </a:p>
      </dgm:t>
    </dgm:pt>
    <dgm:pt modelId="{19ECEEF8-468B-4FAA-BF05-778E4B005E9B}" type="pres">
      <dgm:prSet presAssocID="{5C0DDC96-9AF7-49B2-940A-53ACF009CB17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AE2325-D14A-4F04-B11F-F1B8C1DCBB09}" type="presOf" srcId="{F357E6CA-6F91-459E-AB8B-254747101335}" destId="{C6624830-D02E-486C-8665-27234BE74DD7}" srcOrd="0" destOrd="0" presId="urn:microsoft.com/office/officeart/2011/layout/CircleProcess"/>
    <dgm:cxn modelId="{2611C560-2A97-4542-98C4-78F92C6C9A83}" srcId="{354D0DE0-7188-4FE0-BBD3-23CF12468B39}" destId="{15254B96-C3AB-41A5-8782-54587A98399B}" srcOrd="7" destOrd="0" parTransId="{8E655124-B04D-423D-8AA7-FDD1110C2E3A}" sibTransId="{142F1269-A43E-4DBA-93E0-7346EFEC3E45}"/>
    <dgm:cxn modelId="{63FB4814-1D45-4E1B-B230-3287DC21EC9B}" type="presOf" srcId="{65AC6BF5-D8C8-4195-9A4E-8F63852CBAA6}" destId="{6D80146B-5C41-4BF4-8516-68D93103B4AA}" srcOrd="1" destOrd="0" presId="urn:microsoft.com/office/officeart/2011/layout/CircleProcess"/>
    <dgm:cxn modelId="{4600FBC7-C09A-4B1C-BD4C-7A051E0DD6B1}" type="presOf" srcId="{15254B96-C3AB-41A5-8782-54587A98399B}" destId="{3C9BF576-FC4B-42DB-BDDC-1A8DC869AC02}" srcOrd="0" destOrd="0" presId="urn:microsoft.com/office/officeart/2011/layout/CircleProcess"/>
    <dgm:cxn modelId="{120160AB-5FC9-4DF6-BBF5-D7B762ACE6D9}" type="presOf" srcId="{904BCA0F-508C-4FC9-A9DD-39ED71D5F1AD}" destId="{D1D8AB04-FF85-4F72-A3BD-1B996413D00E}" srcOrd="1" destOrd="0" presId="urn:microsoft.com/office/officeart/2011/layout/CircleProcess"/>
    <dgm:cxn modelId="{ACAD1227-1269-4DD2-A8EA-7A3F0AC8EEA6}" srcId="{354D0DE0-7188-4FE0-BBD3-23CF12468B39}" destId="{F357E6CA-6F91-459E-AB8B-254747101335}" srcOrd="8" destOrd="0" parTransId="{5B366622-BE82-456D-82A6-BCBC38F351DD}" sibTransId="{D4B90B89-F94E-4FB0-ADC5-37D1B250F905}"/>
    <dgm:cxn modelId="{E1DA6C28-6A93-4BD6-A5B2-B7A108AF0B17}" type="presOf" srcId="{833DD367-B231-4B92-8FC3-8D5CF8FA8E1F}" destId="{661676B5-DE6C-487A-8498-A407287B60BD}" srcOrd="1" destOrd="0" presId="urn:microsoft.com/office/officeart/2011/layout/CircleProcess"/>
    <dgm:cxn modelId="{239AA738-F057-450A-8891-DE8C8F20A6F7}" srcId="{354D0DE0-7188-4FE0-BBD3-23CF12468B39}" destId="{212BEDFC-0246-4CD0-BB9A-E6AA6B90897E}" srcOrd="3" destOrd="0" parTransId="{6E2931CA-88A3-4A54-B54A-917BAECBA215}" sibTransId="{6EE1D0C0-AF6D-4849-A283-E12EC3D1A8A6}"/>
    <dgm:cxn modelId="{A89E94FC-DD25-48BE-87A6-CFFE1820F7AA}" type="presOf" srcId="{65AC6BF5-D8C8-4195-9A4E-8F63852CBAA6}" destId="{259628C1-89A9-43FE-9383-688EB6DD3E73}" srcOrd="0" destOrd="0" presId="urn:microsoft.com/office/officeart/2011/layout/CircleProcess"/>
    <dgm:cxn modelId="{5D9D5D1F-E41F-4CDF-98FC-9C7AB79E6250}" type="presOf" srcId="{212BEDFC-0246-4CD0-BB9A-E6AA6B90897E}" destId="{A42B66BB-FFD2-4D6C-88A2-1F5978DF09FC}" srcOrd="0" destOrd="0" presId="urn:microsoft.com/office/officeart/2011/layout/CircleProcess"/>
    <dgm:cxn modelId="{3B01A485-8BEA-4645-9A1A-F0B6B21C5555}" type="presOf" srcId="{F357E6CA-6F91-459E-AB8B-254747101335}" destId="{31F24D91-5FC4-4357-B498-ED5341DED517}" srcOrd="1" destOrd="0" presId="urn:microsoft.com/office/officeart/2011/layout/CircleProcess"/>
    <dgm:cxn modelId="{FD67FE3F-E2C0-4625-B0E3-86281FA38B8E}" srcId="{354D0DE0-7188-4FE0-BBD3-23CF12468B39}" destId="{3AC4DBFB-3765-451D-B70C-64AF76DC2FE0}" srcOrd="6" destOrd="0" parTransId="{229EEE51-63EA-4980-8AF4-9C2DB65D81D9}" sibTransId="{34D9B711-D51F-48B9-B8A6-41E7AE90FC17}"/>
    <dgm:cxn modelId="{453BB9BA-DF09-4F91-8B3B-B2FE4B9D0418}" type="presOf" srcId="{3AC4DBFB-3765-451D-B70C-64AF76DC2FE0}" destId="{AA8BB9BF-F576-4E4A-93FA-E657FDF07086}" srcOrd="0" destOrd="0" presId="urn:microsoft.com/office/officeart/2011/layout/CircleProcess"/>
    <dgm:cxn modelId="{6E8C49A2-DD4D-4624-B148-6226C63CF4EE}" type="presOf" srcId="{5C0DDC96-9AF7-49B2-940A-53ACF009CB17}" destId="{45112889-E530-470E-878E-50C8EEA88A61}" srcOrd="0" destOrd="0" presId="urn:microsoft.com/office/officeart/2011/layout/CircleProcess"/>
    <dgm:cxn modelId="{EAD43D1E-4BA7-4E93-B72F-D627F8785E06}" type="presOf" srcId="{15254B96-C3AB-41A5-8782-54587A98399B}" destId="{2C457669-4E6E-48F9-9E29-35264BC4A2E0}" srcOrd="1" destOrd="0" presId="urn:microsoft.com/office/officeart/2011/layout/CircleProcess"/>
    <dgm:cxn modelId="{68DACFA6-3610-4696-AA45-6811988D6C45}" srcId="{354D0DE0-7188-4FE0-BBD3-23CF12468B39}" destId="{833DD367-B231-4B92-8FC3-8D5CF8FA8E1F}" srcOrd="2" destOrd="0" parTransId="{12184FB3-CDCE-4E2A-BE4D-229DFCF5B3E3}" sibTransId="{CD370814-F2C3-400A-8022-4D1B37F8A8E5}"/>
    <dgm:cxn modelId="{4C76DAFC-D488-4911-8DFB-9E579EBD85F8}" type="presOf" srcId="{5C0DDC96-9AF7-49B2-940A-53ACF009CB17}" destId="{19ECEEF8-468B-4FAA-BF05-778E4B005E9B}" srcOrd="1" destOrd="0" presId="urn:microsoft.com/office/officeart/2011/layout/CircleProcess"/>
    <dgm:cxn modelId="{F46D2F59-85DD-4A72-9893-2046EF4EBC07}" type="presOf" srcId="{904BCA0F-508C-4FC9-A9DD-39ED71D5F1AD}" destId="{6BA2C8CD-08A7-41F0-B03E-94A888105214}" srcOrd="0" destOrd="0" presId="urn:microsoft.com/office/officeart/2011/layout/CircleProcess"/>
    <dgm:cxn modelId="{94F9AE36-FF1F-4BB8-B9D2-AA0A5593E980}" srcId="{354D0DE0-7188-4FE0-BBD3-23CF12468B39}" destId="{65AC6BF5-D8C8-4195-9A4E-8F63852CBAA6}" srcOrd="1" destOrd="0" parTransId="{B7B56303-8728-47BC-94D5-F1C6B50FC9BC}" sibTransId="{3D16FB8A-3C06-4565-830B-BDE03D3043B7}"/>
    <dgm:cxn modelId="{CF88913C-79B8-48CF-B247-B3D184CB5B72}" type="presOf" srcId="{7A73AA43-21B8-4873-97D8-22F52E17F83C}" destId="{6E03973B-F10E-40EA-8750-4077D04F0220}" srcOrd="1" destOrd="0" presId="urn:microsoft.com/office/officeart/2011/layout/CircleProcess"/>
    <dgm:cxn modelId="{A2683985-B554-42FB-B424-0755D7BAB03F}" type="presOf" srcId="{3AC4DBFB-3765-451D-B70C-64AF76DC2FE0}" destId="{DF3FF02F-1D3E-443F-A44F-D0C377D863D2}" srcOrd="1" destOrd="0" presId="urn:microsoft.com/office/officeart/2011/layout/CircleProcess"/>
    <dgm:cxn modelId="{CF8DE80E-264E-42B6-BF47-9577C39EBA9B}" type="presOf" srcId="{212BEDFC-0246-4CD0-BB9A-E6AA6B90897E}" destId="{5674F881-8C8D-4FC1-BF92-8BB22AF9585A}" srcOrd="1" destOrd="0" presId="urn:microsoft.com/office/officeart/2011/layout/CircleProcess"/>
    <dgm:cxn modelId="{D997A4C8-3138-4B84-BAC1-2FBBD722847F}" srcId="{354D0DE0-7188-4FE0-BBD3-23CF12468B39}" destId="{5C0DDC96-9AF7-49B2-940A-53ACF009CB17}" srcOrd="0" destOrd="0" parTransId="{0E54A6C4-1297-4201-AE78-15A331918009}" sibTransId="{D9E2AFF5-CBFC-4DAC-AF14-2F7110BF69B9}"/>
    <dgm:cxn modelId="{A64469FC-EC3E-43F8-87E0-1DD25472E4D2}" type="presOf" srcId="{7A73AA43-21B8-4873-97D8-22F52E17F83C}" destId="{A07777A3-5300-47FF-98F8-71FAC0C7BBC0}" srcOrd="0" destOrd="0" presId="urn:microsoft.com/office/officeart/2011/layout/CircleProcess"/>
    <dgm:cxn modelId="{F83A102F-68E4-4972-A221-B81ED27655CB}" type="presOf" srcId="{833DD367-B231-4B92-8FC3-8D5CF8FA8E1F}" destId="{21108E06-DAB6-4005-98B4-53E693319475}" srcOrd="0" destOrd="0" presId="urn:microsoft.com/office/officeart/2011/layout/CircleProcess"/>
    <dgm:cxn modelId="{43FCA652-6EFD-40DB-BC3A-B235217814A2}" srcId="{354D0DE0-7188-4FE0-BBD3-23CF12468B39}" destId="{7A73AA43-21B8-4873-97D8-22F52E17F83C}" srcOrd="4" destOrd="0" parTransId="{3BD5979D-6B49-41FF-926A-E59940983B33}" sibTransId="{72A5FAA8-1668-4493-9CB5-B995A8F9C4A1}"/>
    <dgm:cxn modelId="{C76F7A8E-5B25-4E10-AE09-DBE0694F0219}" srcId="{354D0DE0-7188-4FE0-BBD3-23CF12468B39}" destId="{904BCA0F-508C-4FC9-A9DD-39ED71D5F1AD}" srcOrd="5" destOrd="0" parTransId="{20232042-BD2C-4974-A0DF-BBCAC9F0CD2D}" sibTransId="{3F8D9900-F6BC-4E76-9959-BA4167CF31F7}"/>
    <dgm:cxn modelId="{FC7A6A32-87FB-431B-8EDC-024280E1F679}" type="presOf" srcId="{354D0DE0-7188-4FE0-BBD3-23CF12468B39}" destId="{36D8FFE9-5072-40C3-9D83-E0CFCF6CAD87}" srcOrd="0" destOrd="0" presId="urn:microsoft.com/office/officeart/2011/layout/CircleProcess"/>
    <dgm:cxn modelId="{5CE93DE0-B217-4ACD-A60B-D5D7777176ED}" type="presParOf" srcId="{36D8FFE9-5072-40C3-9D83-E0CFCF6CAD87}" destId="{87E3F8C7-77E0-4906-A01A-D6D38EFB4330}" srcOrd="0" destOrd="0" presId="urn:microsoft.com/office/officeart/2011/layout/CircleProcess"/>
    <dgm:cxn modelId="{1D18895B-27C9-40BD-83DB-74F643A1513C}" type="presParOf" srcId="{87E3F8C7-77E0-4906-A01A-D6D38EFB4330}" destId="{F7BB1FA0-3615-471E-B446-0332EE5A5660}" srcOrd="0" destOrd="0" presId="urn:microsoft.com/office/officeart/2011/layout/CircleProcess"/>
    <dgm:cxn modelId="{6A62EC9A-0E10-4D2B-AB70-A979BE9611E7}" type="presParOf" srcId="{36D8FFE9-5072-40C3-9D83-E0CFCF6CAD87}" destId="{ACFFA157-681F-4F5A-82B3-F30DE1E33384}" srcOrd="1" destOrd="0" presId="urn:microsoft.com/office/officeart/2011/layout/CircleProcess"/>
    <dgm:cxn modelId="{0867296E-0E38-400A-89DF-0CFD04CB6B50}" type="presParOf" srcId="{ACFFA157-681F-4F5A-82B3-F30DE1E33384}" destId="{C6624830-D02E-486C-8665-27234BE74DD7}" srcOrd="0" destOrd="0" presId="urn:microsoft.com/office/officeart/2011/layout/CircleProcess"/>
    <dgm:cxn modelId="{FC9F64ED-3D3F-4EAA-8A1D-8BBEBB356A0F}" type="presParOf" srcId="{36D8FFE9-5072-40C3-9D83-E0CFCF6CAD87}" destId="{31F24D91-5FC4-4357-B498-ED5341DED517}" srcOrd="2" destOrd="0" presId="urn:microsoft.com/office/officeart/2011/layout/CircleProcess"/>
    <dgm:cxn modelId="{3FDB03DE-B063-480F-98EA-8F63A4D31DBF}" type="presParOf" srcId="{36D8FFE9-5072-40C3-9D83-E0CFCF6CAD87}" destId="{8A54F875-8698-4BA0-B09C-B84FEA52C9FF}" srcOrd="3" destOrd="0" presId="urn:microsoft.com/office/officeart/2011/layout/CircleProcess"/>
    <dgm:cxn modelId="{498CBE81-38E8-406A-A8BB-F7FF4906E69C}" type="presParOf" srcId="{8A54F875-8698-4BA0-B09C-B84FEA52C9FF}" destId="{ACED218C-342B-4A5D-8F07-0DBD76F78B62}" srcOrd="0" destOrd="0" presId="urn:microsoft.com/office/officeart/2011/layout/CircleProcess"/>
    <dgm:cxn modelId="{E3F5BA3A-98AF-4D8F-A605-2A76EA89B562}" type="presParOf" srcId="{36D8FFE9-5072-40C3-9D83-E0CFCF6CAD87}" destId="{AEA26401-DEBE-4101-A252-3255FB5D6F9E}" srcOrd="4" destOrd="0" presId="urn:microsoft.com/office/officeart/2011/layout/CircleProcess"/>
    <dgm:cxn modelId="{D688562E-B73F-41C1-8C46-4C3BA7D2C54E}" type="presParOf" srcId="{AEA26401-DEBE-4101-A252-3255FB5D6F9E}" destId="{3C9BF576-FC4B-42DB-BDDC-1A8DC869AC02}" srcOrd="0" destOrd="0" presId="urn:microsoft.com/office/officeart/2011/layout/CircleProcess"/>
    <dgm:cxn modelId="{1C93059E-7D5A-4959-8FA9-6845EB12CD11}" type="presParOf" srcId="{36D8FFE9-5072-40C3-9D83-E0CFCF6CAD87}" destId="{2C457669-4E6E-48F9-9E29-35264BC4A2E0}" srcOrd="5" destOrd="0" presId="urn:microsoft.com/office/officeart/2011/layout/CircleProcess"/>
    <dgm:cxn modelId="{62A4676A-AE44-4E81-AC7D-CC04CC8A75DD}" type="presParOf" srcId="{36D8FFE9-5072-40C3-9D83-E0CFCF6CAD87}" destId="{E80E4D9C-ADE2-47A7-9347-F031785CDFB5}" srcOrd="6" destOrd="0" presId="urn:microsoft.com/office/officeart/2011/layout/CircleProcess"/>
    <dgm:cxn modelId="{D96FD407-91E2-4364-8D01-9A5174920337}" type="presParOf" srcId="{E80E4D9C-ADE2-47A7-9347-F031785CDFB5}" destId="{ECE5D1AB-3995-4FE7-A87B-48C0C7F8E089}" srcOrd="0" destOrd="0" presId="urn:microsoft.com/office/officeart/2011/layout/CircleProcess"/>
    <dgm:cxn modelId="{F425522D-9698-41B0-A7E2-5F61C056E54F}" type="presParOf" srcId="{36D8FFE9-5072-40C3-9D83-E0CFCF6CAD87}" destId="{87A777A9-8F00-43E2-8C4F-F396E97F6AFB}" srcOrd="7" destOrd="0" presId="urn:microsoft.com/office/officeart/2011/layout/CircleProcess"/>
    <dgm:cxn modelId="{18192D2A-B890-4384-95D0-BD2390DB985C}" type="presParOf" srcId="{87A777A9-8F00-43E2-8C4F-F396E97F6AFB}" destId="{AA8BB9BF-F576-4E4A-93FA-E657FDF07086}" srcOrd="0" destOrd="0" presId="urn:microsoft.com/office/officeart/2011/layout/CircleProcess"/>
    <dgm:cxn modelId="{573637D2-008D-4161-85A6-10E8F2491415}" type="presParOf" srcId="{36D8FFE9-5072-40C3-9D83-E0CFCF6CAD87}" destId="{DF3FF02F-1D3E-443F-A44F-D0C377D863D2}" srcOrd="8" destOrd="0" presId="urn:microsoft.com/office/officeart/2011/layout/CircleProcess"/>
    <dgm:cxn modelId="{3BDC0069-C357-4D36-B248-9878B88B6F6A}" type="presParOf" srcId="{36D8FFE9-5072-40C3-9D83-E0CFCF6CAD87}" destId="{5FB6AD05-74E2-4B51-AFA6-8444598965C6}" srcOrd="9" destOrd="0" presId="urn:microsoft.com/office/officeart/2011/layout/CircleProcess"/>
    <dgm:cxn modelId="{291C8A37-14F4-4C2E-9A36-C27CE7835E65}" type="presParOf" srcId="{5FB6AD05-74E2-4B51-AFA6-8444598965C6}" destId="{D895B229-EBAD-4C8C-A027-43FDD8B01B21}" srcOrd="0" destOrd="0" presId="urn:microsoft.com/office/officeart/2011/layout/CircleProcess"/>
    <dgm:cxn modelId="{919FCE16-06A1-4004-A9D8-98BD555FEE6E}" type="presParOf" srcId="{36D8FFE9-5072-40C3-9D83-E0CFCF6CAD87}" destId="{22C4DE50-6A0B-48A0-9760-6E6D9D80B7A9}" srcOrd="10" destOrd="0" presId="urn:microsoft.com/office/officeart/2011/layout/CircleProcess"/>
    <dgm:cxn modelId="{C8BB24C8-BEC3-4174-A17B-D7FB4FC4C6F6}" type="presParOf" srcId="{22C4DE50-6A0B-48A0-9760-6E6D9D80B7A9}" destId="{6BA2C8CD-08A7-41F0-B03E-94A888105214}" srcOrd="0" destOrd="0" presId="urn:microsoft.com/office/officeart/2011/layout/CircleProcess"/>
    <dgm:cxn modelId="{2C15189F-CE83-4073-BA80-412728E4AC9B}" type="presParOf" srcId="{36D8FFE9-5072-40C3-9D83-E0CFCF6CAD87}" destId="{D1D8AB04-FF85-4F72-A3BD-1B996413D00E}" srcOrd="11" destOrd="0" presId="urn:microsoft.com/office/officeart/2011/layout/CircleProcess"/>
    <dgm:cxn modelId="{5BC37084-CB8E-45C4-A72A-3F57DE5141CB}" type="presParOf" srcId="{36D8FFE9-5072-40C3-9D83-E0CFCF6CAD87}" destId="{8DAE58CF-FC5F-4E35-842C-EAC6F6118819}" srcOrd="12" destOrd="0" presId="urn:microsoft.com/office/officeart/2011/layout/CircleProcess"/>
    <dgm:cxn modelId="{2A27EB83-B037-48C8-8025-9B5FC21DEC7E}" type="presParOf" srcId="{8DAE58CF-FC5F-4E35-842C-EAC6F6118819}" destId="{A6A29115-6760-4086-A8C3-D211D9901EFF}" srcOrd="0" destOrd="0" presId="urn:microsoft.com/office/officeart/2011/layout/CircleProcess"/>
    <dgm:cxn modelId="{EF2618A8-D54D-4BB9-891A-4CDF09AF0ED5}" type="presParOf" srcId="{36D8FFE9-5072-40C3-9D83-E0CFCF6CAD87}" destId="{A5E1C04D-1129-4E52-B95F-36145EF603F5}" srcOrd="13" destOrd="0" presId="urn:microsoft.com/office/officeart/2011/layout/CircleProcess"/>
    <dgm:cxn modelId="{D2A2946D-EEE7-4F65-A794-C6DC41F38CE0}" type="presParOf" srcId="{A5E1C04D-1129-4E52-B95F-36145EF603F5}" destId="{A07777A3-5300-47FF-98F8-71FAC0C7BBC0}" srcOrd="0" destOrd="0" presId="urn:microsoft.com/office/officeart/2011/layout/CircleProcess"/>
    <dgm:cxn modelId="{901B4DAD-66BC-4047-BA72-A20B1A8FB8AE}" type="presParOf" srcId="{36D8FFE9-5072-40C3-9D83-E0CFCF6CAD87}" destId="{6E03973B-F10E-40EA-8750-4077D04F0220}" srcOrd="14" destOrd="0" presId="urn:microsoft.com/office/officeart/2011/layout/CircleProcess"/>
    <dgm:cxn modelId="{762D3BF0-CA63-499C-BD13-BAC86CCBADEA}" type="presParOf" srcId="{36D8FFE9-5072-40C3-9D83-E0CFCF6CAD87}" destId="{0CC2021D-359E-4BC1-A858-2E1F9FDBA450}" srcOrd="15" destOrd="0" presId="urn:microsoft.com/office/officeart/2011/layout/CircleProcess"/>
    <dgm:cxn modelId="{84DFFA54-FEF7-4039-B9E4-3B9330B7419E}" type="presParOf" srcId="{0CC2021D-359E-4BC1-A858-2E1F9FDBA450}" destId="{C79E753B-FB13-4A9C-912D-76FCE5FB24D5}" srcOrd="0" destOrd="0" presId="urn:microsoft.com/office/officeart/2011/layout/CircleProcess"/>
    <dgm:cxn modelId="{FEEB184B-5F03-4561-A967-E3652309A247}" type="presParOf" srcId="{36D8FFE9-5072-40C3-9D83-E0CFCF6CAD87}" destId="{D353B740-A3E8-4618-8DC1-CD3417BDED87}" srcOrd="16" destOrd="0" presId="urn:microsoft.com/office/officeart/2011/layout/CircleProcess"/>
    <dgm:cxn modelId="{7665E4FD-38F3-48EE-920E-1766BC44C6FB}" type="presParOf" srcId="{D353B740-A3E8-4618-8DC1-CD3417BDED87}" destId="{A42B66BB-FFD2-4D6C-88A2-1F5978DF09FC}" srcOrd="0" destOrd="0" presId="urn:microsoft.com/office/officeart/2011/layout/CircleProcess"/>
    <dgm:cxn modelId="{84BF1687-9019-4113-9807-8ABC702E55EF}" type="presParOf" srcId="{36D8FFE9-5072-40C3-9D83-E0CFCF6CAD87}" destId="{5674F881-8C8D-4FC1-BF92-8BB22AF9585A}" srcOrd="17" destOrd="0" presId="urn:microsoft.com/office/officeart/2011/layout/CircleProcess"/>
    <dgm:cxn modelId="{70250E81-7CBE-470E-B850-2D3D410AC141}" type="presParOf" srcId="{36D8FFE9-5072-40C3-9D83-E0CFCF6CAD87}" destId="{492CBE20-41AF-4D59-83E1-7B2EA3495206}" srcOrd="18" destOrd="0" presId="urn:microsoft.com/office/officeart/2011/layout/CircleProcess"/>
    <dgm:cxn modelId="{7F3532AB-5264-43F6-8113-C97A8C6C90AA}" type="presParOf" srcId="{492CBE20-41AF-4D59-83E1-7B2EA3495206}" destId="{CB3E22C7-54E6-4343-ADC7-BA5344EF13BA}" srcOrd="0" destOrd="0" presId="urn:microsoft.com/office/officeart/2011/layout/CircleProcess"/>
    <dgm:cxn modelId="{D089638B-5DA9-47F1-B2E5-8EFABCB02625}" type="presParOf" srcId="{36D8FFE9-5072-40C3-9D83-E0CFCF6CAD87}" destId="{F38BD948-9545-4EBB-833A-D4EDC41873BB}" srcOrd="19" destOrd="0" presId="urn:microsoft.com/office/officeart/2011/layout/CircleProcess"/>
    <dgm:cxn modelId="{99AFDF6F-472C-4098-94C1-995F48B2A34B}" type="presParOf" srcId="{F38BD948-9545-4EBB-833A-D4EDC41873BB}" destId="{21108E06-DAB6-4005-98B4-53E693319475}" srcOrd="0" destOrd="0" presId="urn:microsoft.com/office/officeart/2011/layout/CircleProcess"/>
    <dgm:cxn modelId="{3535001D-050C-43BE-9C03-40A2F405E59E}" type="presParOf" srcId="{36D8FFE9-5072-40C3-9D83-E0CFCF6CAD87}" destId="{661676B5-DE6C-487A-8498-A407287B60BD}" srcOrd="20" destOrd="0" presId="urn:microsoft.com/office/officeart/2011/layout/CircleProcess"/>
    <dgm:cxn modelId="{45D3D524-28C5-4D4F-95FA-B969B37006E8}" type="presParOf" srcId="{36D8FFE9-5072-40C3-9D83-E0CFCF6CAD87}" destId="{AD20F8C8-6E3E-4529-A9CC-5B05C5F643CF}" srcOrd="21" destOrd="0" presId="urn:microsoft.com/office/officeart/2011/layout/CircleProcess"/>
    <dgm:cxn modelId="{BE8594CD-ED1E-4886-9E62-4F07AD65988F}" type="presParOf" srcId="{AD20F8C8-6E3E-4529-A9CC-5B05C5F643CF}" destId="{F8E51C07-D15A-408E-A557-02D78EF00D78}" srcOrd="0" destOrd="0" presId="urn:microsoft.com/office/officeart/2011/layout/CircleProcess"/>
    <dgm:cxn modelId="{9BE1478D-AA67-4509-9051-C0A35DF86925}" type="presParOf" srcId="{36D8FFE9-5072-40C3-9D83-E0CFCF6CAD87}" destId="{597F75F3-E375-4576-B1BD-1B569151A3E2}" srcOrd="22" destOrd="0" presId="urn:microsoft.com/office/officeart/2011/layout/CircleProcess"/>
    <dgm:cxn modelId="{CEEE9030-B809-40D5-A118-86DA3358D84A}" type="presParOf" srcId="{597F75F3-E375-4576-B1BD-1B569151A3E2}" destId="{259628C1-89A9-43FE-9383-688EB6DD3E73}" srcOrd="0" destOrd="0" presId="urn:microsoft.com/office/officeart/2011/layout/CircleProcess"/>
    <dgm:cxn modelId="{583CA7DD-96CB-412A-9227-57718D21E67D}" type="presParOf" srcId="{36D8FFE9-5072-40C3-9D83-E0CFCF6CAD87}" destId="{6D80146B-5C41-4BF4-8516-68D93103B4AA}" srcOrd="23" destOrd="0" presId="urn:microsoft.com/office/officeart/2011/layout/CircleProcess"/>
    <dgm:cxn modelId="{E1FE6128-CB14-408F-9F66-24322746DDFF}" type="presParOf" srcId="{36D8FFE9-5072-40C3-9D83-E0CFCF6CAD87}" destId="{27D78D82-10D6-4D0E-BF8D-3C353AF50995}" srcOrd="24" destOrd="0" presId="urn:microsoft.com/office/officeart/2011/layout/CircleProcess"/>
    <dgm:cxn modelId="{342E0665-F262-4D5B-9AD2-C8D661560DA9}" type="presParOf" srcId="{27D78D82-10D6-4D0E-BF8D-3C353AF50995}" destId="{448C0E8F-9F65-47AA-944B-A0277A7CDB65}" srcOrd="0" destOrd="0" presId="urn:microsoft.com/office/officeart/2011/layout/CircleProcess"/>
    <dgm:cxn modelId="{968F95EF-7583-41EC-BED3-EB39A796A050}" type="presParOf" srcId="{36D8FFE9-5072-40C3-9D83-E0CFCF6CAD87}" destId="{28E78D16-BDA9-4A27-B45D-D49BD0D76B1D}" srcOrd="25" destOrd="0" presId="urn:microsoft.com/office/officeart/2011/layout/CircleProcess"/>
    <dgm:cxn modelId="{E5C37C2B-4543-4738-94BD-A5791ACC245B}" type="presParOf" srcId="{28E78D16-BDA9-4A27-B45D-D49BD0D76B1D}" destId="{45112889-E530-470E-878E-50C8EEA88A61}" srcOrd="0" destOrd="0" presId="urn:microsoft.com/office/officeart/2011/layout/CircleProcess"/>
    <dgm:cxn modelId="{CC9DEB2C-3F33-44BE-9370-A9BD9043A804}" type="presParOf" srcId="{36D8FFE9-5072-40C3-9D83-E0CFCF6CAD87}" destId="{19ECEEF8-468B-4FAA-BF05-778E4B005E9B}" srcOrd="26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BB1FA0-3615-471E-B446-0332EE5A5660}">
      <dsp:nvSpPr>
        <dsp:cNvPr id="0" name=""/>
        <dsp:cNvSpPr/>
      </dsp:nvSpPr>
      <dsp:spPr>
        <a:xfrm>
          <a:off x="10731916" y="976324"/>
          <a:ext cx="1254692" cy="125436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624830-D02E-486C-8665-27234BE74DD7}">
      <dsp:nvSpPr>
        <dsp:cNvPr id="0" name=""/>
        <dsp:cNvSpPr/>
      </dsp:nvSpPr>
      <dsp:spPr>
        <a:xfrm>
          <a:off x="10774609" y="1018143"/>
          <a:ext cx="1170493" cy="117072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solidFill>
                <a:schemeClr val="bg1"/>
              </a:solidFill>
            </a:rPr>
            <a:t>Cosmetics Companies</a:t>
          </a:r>
        </a:p>
      </dsp:txBody>
      <dsp:txXfrm>
        <a:off x="10941822" y="1185421"/>
        <a:ext cx="836066" cy="836167"/>
      </dsp:txXfrm>
    </dsp:sp>
    <dsp:sp modelId="{ACED218C-342B-4A5D-8F07-0DBD76F78B62}">
      <dsp:nvSpPr>
        <dsp:cNvPr id="0" name=""/>
        <dsp:cNvSpPr/>
      </dsp:nvSpPr>
      <dsp:spPr>
        <a:xfrm rot="2700000">
          <a:off x="9435851" y="976183"/>
          <a:ext cx="1254423" cy="1254423"/>
        </a:xfrm>
        <a:prstGeom prst="teardrop">
          <a:avLst>
            <a:gd name="adj" fmla="val 100000"/>
          </a:avLst>
        </a:prstGeom>
        <a:solidFill>
          <a:schemeClr val="accent4">
            <a:hueOff val="1225111"/>
            <a:satOff val="-5097"/>
            <a:lumOff val="12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9BF576-FC4B-42DB-BDDC-1A8DC869AC02}">
      <dsp:nvSpPr>
        <dsp:cNvPr id="0" name=""/>
        <dsp:cNvSpPr/>
      </dsp:nvSpPr>
      <dsp:spPr>
        <a:xfrm>
          <a:off x="9478409" y="1018143"/>
          <a:ext cx="1170493" cy="117072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225111"/>
              <a:satOff val="-5097"/>
              <a:lumOff val="12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solidFill>
                <a:schemeClr val="bg1"/>
              </a:solidFill>
            </a:rPr>
            <a:t>Anti-Aging Medicine Clinics</a:t>
          </a:r>
        </a:p>
      </dsp:txBody>
      <dsp:txXfrm>
        <a:off x="9645623" y="1185421"/>
        <a:ext cx="836066" cy="836167"/>
      </dsp:txXfrm>
    </dsp:sp>
    <dsp:sp modelId="{ECE5D1AB-3995-4FE7-A87B-48C0C7F8E089}">
      <dsp:nvSpPr>
        <dsp:cNvPr id="0" name=""/>
        <dsp:cNvSpPr/>
      </dsp:nvSpPr>
      <dsp:spPr>
        <a:xfrm rot="2700000">
          <a:off x="8140837" y="976183"/>
          <a:ext cx="1254423" cy="1254423"/>
        </a:xfrm>
        <a:prstGeom prst="teardrop">
          <a:avLst>
            <a:gd name="adj" fmla="val 100000"/>
          </a:avLst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8BB9BF-F576-4E4A-93FA-E657FDF07086}">
      <dsp:nvSpPr>
        <dsp:cNvPr id="0" name=""/>
        <dsp:cNvSpPr/>
      </dsp:nvSpPr>
      <dsp:spPr>
        <a:xfrm>
          <a:off x="8182210" y="1018143"/>
          <a:ext cx="1170493" cy="117072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450223"/>
              <a:satOff val="-10194"/>
              <a:lumOff val="24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solidFill>
                <a:schemeClr val="bg1"/>
              </a:solidFill>
            </a:rPr>
            <a:t>Medical Spas</a:t>
          </a:r>
        </a:p>
      </dsp:txBody>
      <dsp:txXfrm>
        <a:off x="8349423" y="1185421"/>
        <a:ext cx="836066" cy="836167"/>
      </dsp:txXfrm>
    </dsp:sp>
    <dsp:sp modelId="{D895B229-EBAD-4C8C-A027-43FDD8B01B21}">
      <dsp:nvSpPr>
        <dsp:cNvPr id="0" name=""/>
        <dsp:cNvSpPr/>
      </dsp:nvSpPr>
      <dsp:spPr>
        <a:xfrm rot="2700000">
          <a:off x="6844638" y="976183"/>
          <a:ext cx="1254423" cy="1254423"/>
        </a:xfrm>
        <a:prstGeom prst="teardrop">
          <a:avLst>
            <a:gd name="adj" fmla="val 100000"/>
          </a:avLst>
        </a:prstGeom>
        <a:solidFill>
          <a:schemeClr val="accent4">
            <a:hueOff val="3675334"/>
            <a:satOff val="-15291"/>
            <a:lumOff val="36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A2C8CD-08A7-41F0-B03E-94A888105214}">
      <dsp:nvSpPr>
        <dsp:cNvPr id="0" name=""/>
        <dsp:cNvSpPr/>
      </dsp:nvSpPr>
      <dsp:spPr>
        <a:xfrm>
          <a:off x="6886010" y="1018143"/>
          <a:ext cx="1170493" cy="117072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675334"/>
              <a:satOff val="-15291"/>
              <a:lumOff val="36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solidFill>
                <a:schemeClr val="bg1"/>
              </a:solidFill>
            </a:rPr>
            <a:t>Hospitals</a:t>
          </a:r>
        </a:p>
      </dsp:txBody>
      <dsp:txXfrm>
        <a:off x="7053223" y="1185421"/>
        <a:ext cx="836066" cy="836167"/>
      </dsp:txXfrm>
    </dsp:sp>
    <dsp:sp modelId="{A6A29115-6760-4086-A8C3-D211D9901EFF}">
      <dsp:nvSpPr>
        <dsp:cNvPr id="0" name=""/>
        <dsp:cNvSpPr/>
      </dsp:nvSpPr>
      <dsp:spPr>
        <a:xfrm rot="2700000">
          <a:off x="5548438" y="976183"/>
          <a:ext cx="1254423" cy="1254423"/>
        </a:xfrm>
        <a:prstGeom prst="teardrop">
          <a:avLst>
            <a:gd name="adj" fmla="val 10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7777A3-5300-47FF-98F8-71FAC0C7BBC0}">
      <dsp:nvSpPr>
        <dsp:cNvPr id="0" name=""/>
        <dsp:cNvSpPr/>
      </dsp:nvSpPr>
      <dsp:spPr>
        <a:xfrm>
          <a:off x="5589810" y="1018143"/>
          <a:ext cx="1170493" cy="117072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solidFill>
                <a:schemeClr val="bg1"/>
              </a:solidFill>
            </a:rPr>
            <a:t>Dietary supplement &amp; medical device manufacturers</a:t>
          </a:r>
        </a:p>
      </dsp:txBody>
      <dsp:txXfrm>
        <a:off x="5757023" y="1185421"/>
        <a:ext cx="836066" cy="836167"/>
      </dsp:txXfrm>
    </dsp:sp>
    <dsp:sp modelId="{C79E753B-FB13-4A9C-912D-76FCE5FB24D5}">
      <dsp:nvSpPr>
        <dsp:cNvPr id="0" name=""/>
        <dsp:cNvSpPr/>
      </dsp:nvSpPr>
      <dsp:spPr>
        <a:xfrm rot="2700000">
          <a:off x="4252238" y="976183"/>
          <a:ext cx="1254423" cy="1254423"/>
        </a:xfrm>
        <a:prstGeom prst="teardrop">
          <a:avLst>
            <a:gd name="adj" fmla="val 100000"/>
          </a:avLst>
        </a:prstGeom>
        <a:solidFill>
          <a:schemeClr val="accent4">
            <a:hueOff val="6125556"/>
            <a:satOff val="-25486"/>
            <a:lumOff val="60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2B66BB-FFD2-4D6C-88A2-1F5978DF09FC}">
      <dsp:nvSpPr>
        <dsp:cNvPr id="0" name=""/>
        <dsp:cNvSpPr/>
      </dsp:nvSpPr>
      <dsp:spPr>
        <a:xfrm>
          <a:off x="4293610" y="1018143"/>
          <a:ext cx="1170493" cy="117072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125556"/>
              <a:satOff val="-25486"/>
              <a:lumOff val="60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solidFill>
                <a:schemeClr val="bg1"/>
              </a:solidFill>
            </a:rPr>
            <a:t>AI-powered mobile medical apps</a:t>
          </a:r>
        </a:p>
      </dsp:txBody>
      <dsp:txXfrm>
        <a:off x="4460824" y="1185421"/>
        <a:ext cx="836066" cy="836167"/>
      </dsp:txXfrm>
    </dsp:sp>
    <dsp:sp modelId="{CB3E22C7-54E6-4343-ADC7-BA5344EF13BA}">
      <dsp:nvSpPr>
        <dsp:cNvPr id="0" name=""/>
        <dsp:cNvSpPr/>
      </dsp:nvSpPr>
      <dsp:spPr>
        <a:xfrm rot="2700000">
          <a:off x="2956038" y="976183"/>
          <a:ext cx="1254423" cy="1254423"/>
        </a:xfrm>
        <a:prstGeom prst="teardrop">
          <a:avLst>
            <a:gd name="adj" fmla="val 100000"/>
          </a:avLst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108E06-DAB6-4005-98B4-53E693319475}">
      <dsp:nvSpPr>
        <dsp:cNvPr id="0" name=""/>
        <dsp:cNvSpPr/>
      </dsp:nvSpPr>
      <dsp:spPr>
        <a:xfrm>
          <a:off x="2997410" y="1018143"/>
          <a:ext cx="1170493" cy="117072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7350668"/>
              <a:satOff val="-30583"/>
              <a:lumOff val="72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solidFill>
                <a:schemeClr val="bg1"/>
              </a:solidFill>
            </a:rPr>
            <a:t>Digital &amp; wearable health</a:t>
          </a:r>
        </a:p>
      </dsp:txBody>
      <dsp:txXfrm>
        <a:off x="3164624" y="1185421"/>
        <a:ext cx="836066" cy="836167"/>
      </dsp:txXfrm>
    </dsp:sp>
    <dsp:sp modelId="{F8E51C07-D15A-408E-A557-02D78EF00D78}">
      <dsp:nvSpPr>
        <dsp:cNvPr id="0" name=""/>
        <dsp:cNvSpPr/>
      </dsp:nvSpPr>
      <dsp:spPr>
        <a:xfrm rot="2700000">
          <a:off x="1659839" y="976183"/>
          <a:ext cx="1254423" cy="1254423"/>
        </a:xfrm>
        <a:prstGeom prst="teardrop">
          <a:avLst>
            <a:gd name="adj" fmla="val 100000"/>
          </a:avLst>
        </a:prstGeom>
        <a:solidFill>
          <a:schemeClr val="accent4">
            <a:hueOff val="8575779"/>
            <a:satOff val="-35680"/>
            <a:lumOff val="84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9628C1-89A9-43FE-9383-688EB6DD3E73}">
      <dsp:nvSpPr>
        <dsp:cNvPr id="0" name=""/>
        <dsp:cNvSpPr/>
      </dsp:nvSpPr>
      <dsp:spPr>
        <a:xfrm>
          <a:off x="1701211" y="1018143"/>
          <a:ext cx="1170493" cy="117072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8575779"/>
              <a:satOff val="-35680"/>
              <a:lumOff val="84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solidFill>
                <a:schemeClr val="bg1"/>
              </a:solidFill>
            </a:rPr>
            <a:t>Telemedicine Companies</a:t>
          </a:r>
        </a:p>
      </dsp:txBody>
      <dsp:txXfrm>
        <a:off x="1868424" y="1185421"/>
        <a:ext cx="836066" cy="836167"/>
      </dsp:txXfrm>
    </dsp:sp>
    <dsp:sp modelId="{448C0E8F-9F65-47AA-944B-A0277A7CDB65}">
      <dsp:nvSpPr>
        <dsp:cNvPr id="0" name=""/>
        <dsp:cNvSpPr/>
      </dsp:nvSpPr>
      <dsp:spPr>
        <a:xfrm rot="2700000">
          <a:off x="363639" y="976183"/>
          <a:ext cx="1254423" cy="1254423"/>
        </a:xfrm>
        <a:prstGeom prst="teardrop">
          <a:avLst>
            <a:gd name="adj" fmla="val 10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112889-E530-470E-878E-50C8EEA88A61}">
      <dsp:nvSpPr>
        <dsp:cNvPr id="0" name=""/>
        <dsp:cNvSpPr/>
      </dsp:nvSpPr>
      <dsp:spPr>
        <a:xfrm>
          <a:off x="405011" y="1018143"/>
          <a:ext cx="1170493" cy="117072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solidFill>
                <a:schemeClr val="bg1"/>
              </a:solidFill>
            </a:rPr>
            <a:t>Doctors</a:t>
          </a:r>
        </a:p>
      </dsp:txBody>
      <dsp:txXfrm>
        <a:off x="572224" y="1185421"/>
        <a:ext cx="836066" cy="8361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D9435-9686-4302-BF1C-9E5C2807F727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BCAB-5F69-41E8-A529-810B66429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568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D9435-9686-4302-BF1C-9E5C2807F727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BCAB-5F69-41E8-A529-810B66429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07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D9435-9686-4302-BF1C-9E5C2807F727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BCAB-5F69-41E8-A529-810B66429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938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D9435-9686-4302-BF1C-9E5C2807F727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BCAB-5F69-41E8-A529-810B66429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84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D9435-9686-4302-BF1C-9E5C2807F727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BCAB-5F69-41E8-A529-810B66429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498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D9435-9686-4302-BF1C-9E5C2807F727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BCAB-5F69-41E8-A529-810B66429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36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D9435-9686-4302-BF1C-9E5C2807F727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BCAB-5F69-41E8-A529-810B66429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58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D9435-9686-4302-BF1C-9E5C2807F727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BCAB-5F69-41E8-A529-810B66429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D9435-9686-4302-BF1C-9E5C2807F727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BCAB-5F69-41E8-A529-810B66429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45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D9435-9686-4302-BF1C-9E5C2807F727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BCAB-5F69-41E8-A529-810B66429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595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D9435-9686-4302-BF1C-9E5C2807F727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BCAB-5F69-41E8-A529-810B66429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9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D9435-9686-4302-BF1C-9E5C2807F727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EBCAB-5F69-41E8-A529-810B66429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793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jpg"/><Relationship Id="rId7" Type="http://schemas.openxmlformats.org/officeDocument/2006/relationships/image" Target="../media/image40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BD0ADA-9CE7-4756-89D3-B41BD00C95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3332" y="1693333"/>
            <a:ext cx="9036901" cy="3864143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Best Thing I Did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My Law Firm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2017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7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10D9627B-93B0-46A0-9C36-4483D4A40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075" y="137603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5026E1-FE8D-4697-A0BA-E084D3EED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7486" y="5874770"/>
            <a:ext cx="2926334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877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BD0ADA-9CE7-4756-89D3-B41BD00C95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160" y="226240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“If you want to own a million-dollar law firm, it’s simple.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Start making decisions like the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Owner</a:t>
            </a:r>
            <a:r>
              <a:rPr lang="en-US" dirty="0"/>
              <a:t> of a million-dollar firm.”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F1C037F-2923-4594-AB12-846A7AFC3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4785" y="4832457"/>
            <a:ext cx="1747520" cy="174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476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C26664B-2A9B-4061-BDA7-CF343D54E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075" y="438064"/>
            <a:ext cx="11413219" cy="6419936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xmlns="" id="{1599AC96-7304-4623-8465-3F7F8EB1B1D8}"/>
              </a:ext>
            </a:extLst>
          </p:cNvPr>
          <p:cNvSpPr/>
          <p:nvPr/>
        </p:nvSpPr>
        <p:spPr>
          <a:xfrm>
            <a:off x="551803" y="5340485"/>
            <a:ext cx="3239311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xmlns="" id="{B679F3DA-C623-46DD-8173-119B2E316397}"/>
              </a:ext>
            </a:extLst>
          </p:cNvPr>
          <p:cNvSpPr/>
          <p:nvPr/>
        </p:nvSpPr>
        <p:spPr>
          <a:xfrm rot="10800000">
            <a:off x="7595138" y="4127985"/>
            <a:ext cx="3881336" cy="3793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9594FBA-ABE7-47D8-880F-D4AED9D2EB7A}"/>
              </a:ext>
            </a:extLst>
          </p:cNvPr>
          <p:cNvSpPr txBox="1"/>
          <p:nvPr/>
        </p:nvSpPr>
        <p:spPr>
          <a:xfrm>
            <a:off x="1050586" y="438064"/>
            <a:ext cx="5301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Holy Grail!                …</a:t>
            </a:r>
          </a:p>
        </p:txBody>
      </p:sp>
    </p:spTree>
    <p:extLst>
      <p:ext uri="{BB962C8B-B14F-4D97-AF65-F5344CB8AC3E}">
        <p14:creationId xmlns:p14="http://schemas.microsoft.com/office/powerpoint/2010/main" val="353971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36EBC56-BD0B-462E-B11C-EA5D078BBDFD}"/>
              </a:ext>
            </a:extLst>
          </p:cNvPr>
          <p:cNvSpPr txBox="1"/>
          <p:nvPr/>
        </p:nvSpPr>
        <p:spPr>
          <a:xfrm>
            <a:off x="660855" y="2911614"/>
            <a:ext cx="6485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“Small hinges swing big doors.”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3D3B7E4-39A5-4783-99BD-E54BC8668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0375" y="2479081"/>
            <a:ext cx="3392567" cy="189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064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BD0ADA-9CE7-4756-89D3-B41BD00C95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1676" y="369650"/>
            <a:ext cx="10476689" cy="482491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Simple but POWERFUL Hinges: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 Hire a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Dragon</a:t>
            </a:r>
            <a:b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Write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Policies &amp; Procedures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 Leverage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Software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530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BD0ADA-9CE7-4756-89D3-B41BD00C95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80936" y="-914399"/>
            <a:ext cx="9542592" cy="500001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Didn’t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Work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“Mules” of the Law Firm Apocalypse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82DAEE1-25F9-4177-AF69-BEF836231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1335" y="421630"/>
            <a:ext cx="3395133" cy="22634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52980BB-73DE-42B4-81B8-AF97CBC5D904}"/>
              </a:ext>
            </a:extLst>
          </p:cNvPr>
          <p:cNvSpPr txBox="1"/>
          <p:nvPr/>
        </p:nvSpPr>
        <p:spPr>
          <a:xfrm>
            <a:off x="554477" y="3258783"/>
            <a:ext cx="113484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Letting clients call me on my cellphone</a:t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Taking sales calls while driving down the 101</a:t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Having an ego about spinning all the plates myself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342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ADCD161-EA92-4B70-819B-475D6B5A74F3}"/>
              </a:ext>
            </a:extLst>
          </p:cNvPr>
          <p:cNvSpPr txBox="1"/>
          <p:nvPr/>
        </p:nvSpPr>
        <p:spPr>
          <a:xfrm>
            <a:off x="81280" y="386322"/>
            <a:ext cx="11958320" cy="353943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3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historical person formulated this mathematical equation?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∑ </a:t>
            </a:r>
            <a:r>
              <a:rPr lang="en-US" sz="4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℗</a:t>
            </a:r>
            <a:r>
              <a:rPr lang="en-US" sz="4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olicies</a:t>
            </a:r>
            <a:r>
              <a:rPr lang="en-US" sz="4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℗ </a:t>
            </a:r>
            <a:r>
              <a:rPr lang="en-US" sz="4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rocedures</a:t>
            </a:r>
            <a:r>
              <a:rPr lang="en-US" sz="4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4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Systems + Sanity</a:t>
            </a:r>
          </a:p>
        </p:txBody>
      </p:sp>
    </p:spTree>
    <p:extLst>
      <p:ext uri="{BB962C8B-B14F-4D97-AF65-F5344CB8AC3E}">
        <p14:creationId xmlns:p14="http://schemas.microsoft.com/office/powerpoint/2010/main" val="72217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6799A58-2193-4345-9D38-C79FB0E3F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242" y="2358887"/>
            <a:ext cx="1964875" cy="16308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044F13A-7884-4908-879F-436FF53604DA}"/>
              </a:ext>
            </a:extLst>
          </p:cNvPr>
          <p:cNvSpPr txBox="1"/>
          <p:nvPr/>
        </p:nvSpPr>
        <p:spPr>
          <a:xfrm>
            <a:off x="1419638" y="4563474"/>
            <a:ext cx="1588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Pythagoras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3F8E728-D1D5-41F4-8447-D51772B22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123" y="2633265"/>
            <a:ext cx="2379768" cy="13564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400D4F0-7924-4C0A-A494-CB232B88B398}"/>
              </a:ext>
            </a:extLst>
          </p:cNvPr>
          <p:cNvSpPr txBox="1"/>
          <p:nvPr/>
        </p:nvSpPr>
        <p:spPr>
          <a:xfrm>
            <a:off x="4982818" y="4563474"/>
            <a:ext cx="1734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 David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EBB1D6C-51B0-454C-A831-F772776838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8335" y="2153285"/>
            <a:ext cx="1836448" cy="18364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030E8B4-DDF6-494F-B60D-C7E5A9A53659}"/>
              </a:ext>
            </a:extLst>
          </p:cNvPr>
          <p:cNvSpPr txBox="1"/>
          <p:nvPr/>
        </p:nvSpPr>
        <p:spPr>
          <a:xfrm>
            <a:off x="8574157" y="4486531"/>
            <a:ext cx="288897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Kristen David</a:t>
            </a:r>
          </a:p>
        </p:txBody>
      </p:sp>
    </p:spTree>
    <p:extLst>
      <p:ext uri="{BB962C8B-B14F-4D97-AF65-F5344CB8AC3E}">
        <p14:creationId xmlns:p14="http://schemas.microsoft.com/office/powerpoint/2010/main" val="3537904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BD0ADA-9CE7-4756-89D3-B41BD00C95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9294" y="402516"/>
            <a:ext cx="6977974" cy="62861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- Sales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CAA530B-0496-408E-B8B3-8123038BBC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458" y="1893887"/>
            <a:ext cx="5268823" cy="2617522"/>
          </a:xfrm>
        </p:spPr>
        <p:txBody>
          <a:bodyPr>
            <a:normAutofit fontScale="92500"/>
          </a:bodyPr>
          <a:lstStyle/>
          <a:p>
            <a:pPr algn="l"/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Tactic/Tool</a:t>
            </a:r>
          </a:p>
          <a:p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Recruit a NASP</a:t>
            </a:r>
          </a:p>
          <a:p>
            <a:pPr marL="457200" indent="-457200" algn="l"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Coach my Dragon </a:t>
            </a:r>
          </a:p>
          <a:p>
            <a:pPr marL="457200" indent="-457200" algn="l"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  Dragon love &amp; self-esteem</a:t>
            </a:r>
          </a:p>
          <a:p>
            <a:pPr marL="457200" indent="-457200" algn="l">
              <a:buAutoNum type="arabicPeriod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883D1AB9-A2F8-4F9C-878E-01A957987746}"/>
              </a:ext>
            </a:extLst>
          </p:cNvPr>
          <p:cNvSpPr txBox="1">
            <a:spLocks/>
          </p:cNvSpPr>
          <p:nvPr/>
        </p:nvSpPr>
        <p:spPr>
          <a:xfrm>
            <a:off x="5428034" y="1500864"/>
            <a:ext cx="3362528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  <a:p>
            <a:pPr marL="457200" indent="-457200" algn="l">
              <a:buFont typeface="Arial" panose="020B0604020202020204" pitchFamily="34" charset="0"/>
              <a:buAutoNum type="arabicPeriod"/>
            </a:pP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AD1BB82C-BEDF-4A44-9450-248CDBA5B4A0}"/>
              </a:ext>
            </a:extLst>
          </p:cNvPr>
          <p:cNvSpPr txBox="1">
            <a:spLocks/>
          </p:cNvSpPr>
          <p:nvPr/>
        </p:nvSpPr>
        <p:spPr>
          <a:xfrm>
            <a:off x="6182360" y="1832558"/>
            <a:ext cx="5599023" cy="27401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Payoff</a:t>
            </a:r>
          </a:p>
          <a:p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less “plate to spin”</a:t>
            </a:r>
          </a:p>
          <a:p>
            <a:pPr marL="457200" indent="-457200" algn="l">
              <a:buFont typeface="Arial" panose="020B0604020202020204" pitchFamily="34" charset="0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Improved conversion of PNC</a:t>
            </a:r>
          </a:p>
          <a:p>
            <a:pPr marL="457200" indent="-457200" algn="l">
              <a:buFont typeface="Arial" panose="020B0604020202020204" pitchFamily="34" charset="0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Loyalty, satisfaction, performance</a:t>
            </a:r>
          </a:p>
          <a:p>
            <a:pPr marL="457200" indent="-457200" algn="l">
              <a:buFont typeface="Arial" panose="020B0604020202020204" pitchFamily="34" charset="0"/>
              <a:buAutoNum type="arabicPeriod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xmlns="" id="{FC4C7380-94D5-4E9A-BCF7-6BC02BAF60D8}"/>
              </a:ext>
            </a:extLst>
          </p:cNvPr>
          <p:cNvSpPr/>
          <p:nvPr/>
        </p:nvSpPr>
        <p:spPr>
          <a:xfrm>
            <a:off x="3485734" y="2979155"/>
            <a:ext cx="2590800" cy="1681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EBC7A3B-F6F4-458C-90E4-82089EB2B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2173" y="3453166"/>
            <a:ext cx="1883827" cy="2743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79995D2-5DD5-4F72-9ED5-6B030F110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572" y="3966930"/>
            <a:ext cx="740069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260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BD0ADA-9CE7-4756-89D3-B41BD00C95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877" y="85629"/>
            <a:ext cx="10778246" cy="1562471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5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– P&amp;P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CAA530B-0496-408E-B8B3-8123038BBC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1831" y="2731260"/>
            <a:ext cx="4899500" cy="2541131"/>
          </a:xfrm>
        </p:spPr>
        <p:txBody>
          <a:bodyPr>
            <a:normAutofit/>
          </a:bodyPr>
          <a:lstStyle/>
          <a:p>
            <a:pPr algn="l"/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Tactic/Tool</a:t>
            </a:r>
          </a:p>
          <a:p>
            <a:pPr marL="457200" indent="-457200" algn="l"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Attorney Access.</a:t>
            </a:r>
          </a:p>
          <a:p>
            <a:pPr marL="457200" indent="-457200" algn="l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 of A-F Clients.</a:t>
            </a:r>
          </a:p>
          <a:p>
            <a:pPr marL="457200" indent="-457200" algn="l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Intake Process.</a:t>
            </a:r>
          </a:p>
          <a:p>
            <a:pPr marL="457200" indent="-457200" algn="l"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883D1AB9-A2F8-4F9C-878E-01A957987746}"/>
              </a:ext>
            </a:extLst>
          </p:cNvPr>
          <p:cNvSpPr txBox="1">
            <a:spLocks/>
          </p:cNvSpPr>
          <p:nvPr/>
        </p:nvSpPr>
        <p:spPr>
          <a:xfrm>
            <a:off x="5428034" y="1500864"/>
            <a:ext cx="3362528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  <a:p>
            <a:pPr marL="457200" indent="-457200" algn="l">
              <a:buFont typeface="Arial" panose="020B0604020202020204" pitchFamily="34" charset="0"/>
              <a:buAutoNum type="arabicPeriod"/>
            </a:pP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AD1BB82C-BEDF-4A44-9450-248CDBA5B4A0}"/>
              </a:ext>
            </a:extLst>
          </p:cNvPr>
          <p:cNvSpPr txBox="1">
            <a:spLocks/>
          </p:cNvSpPr>
          <p:nvPr/>
        </p:nvSpPr>
        <p:spPr>
          <a:xfrm>
            <a:off x="5165387" y="2653437"/>
            <a:ext cx="6734781" cy="25411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Payoff</a:t>
            </a:r>
          </a:p>
          <a:p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Calls are calendared for the conference line.</a:t>
            </a:r>
          </a:p>
          <a:p>
            <a:pPr marL="457200" indent="-457200" algn="l">
              <a:buFont typeface="Arial" panose="020B0604020202020204" pitchFamily="34" charset="0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know when to “fire” clients &amp; reduce risk.</a:t>
            </a:r>
          </a:p>
          <a:p>
            <a:pPr marL="457200" indent="-457200" algn="l">
              <a:buFont typeface="Arial" panose="020B0604020202020204" pitchFamily="34" charset="0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have a systematized flow from PNC to Client.</a:t>
            </a:r>
          </a:p>
          <a:p>
            <a:pPr marL="457200" indent="-457200" algn="l">
              <a:buFont typeface="Arial" panose="020B0604020202020204" pitchFamily="34" charset="0"/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B9B80D7-82AC-40CC-AF96-8BF8E12CA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858" y="3727481"/>
            <a:ext cx="2120530" cy="274344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xmlns="" id="{5A14E566-0C36-44F2-BDE6-BDC4EAAFD205}"/>
              </a:ext>
            </a:extLst>
          </p:cNvPr>
          <p:cNvSpPr/>
          <p:nvPr/>
        </p:nvSpPr>
        <p:spPr>
          <a:xfrm>
            <a:off x="4115235" y="4166578"/>
            <a:ext cx="1050153" cy="2743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925A9A8-8436-4FFF-99B9-4A631E378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366" y="4605675"/>
            <a:ext cx="2216022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774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BD0ADA-9CE7-4756-89D3-B41BD00C95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830" y="402515"/>
            <a:ext cx="11422649" cy="1395805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5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– Software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CAA530B-0496-408E-B8B3-8123038BBC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1726" y="2702077"/>
            <a:ext cx="4899500" cy="2541132"/>
          </a:xfrm>
        </p:spPr>
        <p:txBody>
          <a:bodyPr>
            <a:normAutofit/>
          </a:bodyPr>
          <a:lstStyle/>
          <a:p>
            <a:pPr algn="l"/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Best of the 40</a:t>
            </a:r>
          </a:p>
          <a:p>
            <a:pPr marL="457200" indent="-457200" algn="l"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Lexicata </a:t>
            </a:r>
          </a:p>
          <a:p>
            <a:pPr marL="457200" indent="-457200" algn="l">
              <a:buAutoNum type="arabicPeriod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CosmoLex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Trello</a:t>
            </a:r>
          </a:p>
          <a:p>
            <a:pPr marL="457200" indent="-457200" algn="l"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AD1BB82C-BEDF-4A44-9450-248CDBA5B4A0}"/>
              </a:ext>
            </a:extLst>
          </p:cNvPr>
          <p:cNvSpPr txBox="1">
            <a:spLocks/>
          </p:cNvSpPr>
          <p:nvPr/>
        </p:nvSpPr>
        <p:spPr>
          <a:xfrm>
            <a:off x="5849566" y="2653438"/>
            <a:ext cx="6017314" cy="2406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Payoff</a:t>
            </a:r>
          </a:p>
          <a:p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Dashboards to track PNC conversion.</a:t>
            </a:r>
          </a:p>
          <a:p>
            <a:pPr marL="457200" indent="-457200" algn="l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Easy time &amp; billing entry.</a:t>
            </a:r>
          </a:p>
          <a:p>
            <a:pPr marL="457200" indent="-457200" algn="l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Clear task transmittal to Attorneys &amp; Staff.</a:t>
            </a:r>
          </a:p>
          <a:p>
            <a:pPr marL="457200" indent="-457200" algn="l">
              <a:buFont typeface="Arial" panose="020B0604020202020204" pitchFamily="34" charset="0"/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xmlns="" id="{B3D7952D-C1A8-476E-B413-205F9F8B3CA1}"/>
              </a:ext>
            </a:extLst>
          </p:cNvPr>
          <p:cNvSpPr/>
          <p:nvPr/>
        </p:nvSpPr>
        <p:spPr>
          <a:xfrm>
            <a:off x="2997200" y="3742510"/>
            <a:ext cx="2590800" cy="1681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xmlns="" id="{BBF02C9B-F86D-4B9A-9E2B-857C347C08FE}"/>
              </a:ext>
            </a:extLst>
          </p:cNvPr>
          <p:cNvSpPr/>
          <p:nvPr/>
        </p:nvSpPr>
        <p:spPr>
          <a:xfrm>
            <a:off x="2997200" y="4197492"/>
            <a:ext cx="2590800" cy="1681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xmlns="" id="{0E810E68-BE97-4277-A706-944B0EFC2A3C}"/>
              </a:ext>
            </a:extLst>
          </p:cNvPr>
          <p:cNvSpPr/>
          <p:nvPr/>
        </p:nvSpPr>
        <p:spPr>
          <a:xfrm>
            <a:off x="2997200" y="4636263"/>
            <a:ext cx="2590800" cy="1681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723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BD0ADA-9CE7-4756-89D3-B41BD00C95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191" y="125690"/>
            <a:ext cx="10855349" cy="376559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provide </a:t>
            </a:r>
            <a:r>
              <a:rPr lang="en-US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legal strategies &amp; solutions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accelerate </a:t>
            </a:r>
            <a:r>
              <a:rPr lang="en-US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 &amp; wellness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7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10D9627B-93B0-46A0-9C36-4483D4A40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075" y="137603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8F10C751-4472-4136-9AA0-5D753BD9A4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515715"/>
              </p:ext>
            </p:extLst>
          </p:nvPr>
        </p:nvGraphicFramePr>
        <p:xfrm>
          <a:off x="-111760" y="3525520"/>
          <a:ext cx="12090400" cy="3206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257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BD0ADA-9CE7-4756-89D3-B41BD00C95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8827" y="139065"/>
            <a:ext cx="8954346" cy="121161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Simple Lessons – Little Hinges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CAA530B-0496-408E-B8B3-8123038BBC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832" y="2387600"/>
            <a:ext cx="11882336" cy="3312160"/>
          </a:xfrm>
          <a:ln>
            <a:solidFill>
              <a:schemeClr val="accent4"/>
            </a:solidFill>
          </a:ln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Pick </a:t>
            </a:r>
            <a:r>
              <a:rPr lang="en-US" sz="3200" b="1" u="sng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or two areas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work on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(Me: Sales &amp; Plant). 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Dedicate time on the calendar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l">
              <a:buAutoNum type="arabicPeriod"/>
            </a:pP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the </a:t>
            </a:r>
            <a:r>
              <a:rPr lang="en-US" sz="3200" b="1" u="sng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Mindset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an Owner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Build your team – get 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leverage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spin the different plates.</a:t>
            </a:r>
          </a:p>
          <a:p>
            <a:pPr marL="457200" indent="-457200" algn="l">
              <a:buFont typeface="Arial" panose="020B0604020202020204" pitchFamily="34" charset="0"/>
              <a:buAutoNum type="arabicPeriod"/>
            </a:pP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 </a:t>
            </a:r>
            <a:r>
              <a:rPr lang="en-US" sz="3200" b="1" u="sng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using HTM resources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It’s ok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to fail fast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cheap.  Keep making decisions.  Some are wrong.  Some hit the jackpot.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F4D1DF1-537A-4AB2-90D0-0415100CE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3440" y="125730"/>
            <a:ext cx="2956344" cy="161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91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BD0ADA-9CE7-4756-89D3-B41BD00C95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0706" y="1883657"/>
            <a:ext cx="9980578" cy="271389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Find 1-2 strategies in the HTM Marketing Blueprint.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A/B Test.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Measure.  Learn to love Metrics.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Refine.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56F5431-27B3-4EDF-BC1E-055F3670927F}"/>
              </a:ext>
            </a:extLst>
          </p:cNvPr>
          <p:cNvSpPr txBox="1"/>
          <p:nvPr/>
        </p:nvSpPr>
        <p:spPr>
          <a:xfrm>
            <a:off x="6364171" y="3982001"/>
            <a:ext cx="70894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“Delegate, don’t abdicate!”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56EB687-6DF6-474C-9315-5AFD172F7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0995" y="4725333"/>
            <a:ext cx="2466975" cy="184785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50B987C6-1CF1-49AA-8A13-CA0CDFD95A24}"/>
              </a:ext>
            </a:extLst>
          </p:cNvPr>
          <p:cNvSpPr txBox="1">
            <a:spLocks/>
          </p:cNvSpPr>
          <p:nvPr/>
        </p:nvSpPr>
        <p:spPr>
          <a:xfrm>
            <a:off x="291831" y="402516"/>
            <a:ext cx="10778246" cy="11247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What’s </a:t>
            </a:r>
            <a:r>
              <a:rPr lang="en-US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Marketing </a:t>
            </a:r>
          </a:p>
        </p:txBody>
      </p:sp>
    </p:spTree>
    <p:extLst>
      <p:ext uri="{BB962C8B-B14F-4D97-AF65-F5344CB8AC3E}">
        <p14:creationId xmlns:p14="http://schemas.microsoft.com/office/powerpoint/2010/main" val="34190888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BD0ADA-9CE7-4756-89D3-B41BD00C95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0706" y="1883657"/>
            <a:ext cx="9980578" cy="2713897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56F5431-27B3-4EDF-BC1E-055F3670927F}"/>
              </a:ext>
            </a:extLst>
          </p:cNvPr>
          <p:cNvSpPr txBox="1"/>
          <p:nvPr/>
        </p:nvSpPr>
        <p:spPr>
          <a:xfrm>
            <a:off x="204281" y="1551563"/>
            <a:ext cx="440434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Senior Legal Counsel</a:t>
            </a:r>
          </a:p>
          <a:p>
            <a:endParaRPr lang="en-US" sz="3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98 CVs</a:t>
            </a:r>
          </a:p>
          <a:p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8 received the Quiz</a:t>
            </a:r>
          </a:p>
          <a:p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4 filled it out</a:t>
            </a:r>
          </a:p>
          <a:p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 nutcase</a:t>
            </a:r>
          </a:p>
          <a:p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hire - </a:t>
            </a:r>
            <a:r>
              <a:rPr 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years’ experience</a:t>
            </a:r>
          </a:p>
          <a:p>
            <a:endParaRPr lang="en-US" sz="24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Currently onboarding!!! </a:t>
            </a:r>
            <a:r>
              <a:rPr 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</a:t>
            </a:r>
            <a:endParaRPr lang="en-US" sz="24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50B987C6-1CF1-49AA-8A13-CA0CDFD95A24}"/>
              </a:ext>
            </a:extLst>
          </p:cNvPr>
          <p:cNvSpPr txBox="1">
            <a:spLocks/>
          </p:cNvSpPr>
          <p:nvPr/>
        </p:nvSpPr>
        <p:spPr>
          <a:xfrm>
            <a:off x="291831" y="402516"/>
            <a:ext cx="10778246" cy="11247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What’s </a:t>
            </a:r>
            <a:r>
              <a:rPr lang="en-US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Factory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5326" y="1527244"/>
            <a:ext cx="6685958" cy="512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854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BD0ADA-9CE7-4756-89D3-B41BD00C95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3091" y="247998"/>
            <a:ext cx="9402618" cy="1332806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Template for Members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CAA530B-0496-408E-B8B3-8123038BBC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400" y="3621492"/>
            <a:ext cx="11480801" cy="2423708"/>
          </a:xfrm>
        </p:spPr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External Policies           *** sets the tone for clients     </a:t>
            </a:r>
          </a:p>
          <a:p>
            <a:pPr algn="l"/>
            <a:r>
              <a:rPr lang="en-US" sz="3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Questionnaire                *** invaluable for screening candidates</a:t>
            </a:r>
          </a:p>
          <a:p>
            <a:pPr algn="l"/>
            <a:r>
              <a:rPr lang="en-US" sz="3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 Point                   *** these slides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0122D16-7869-49E8-9E04-3936DDBCAFAA}"/>
              </a:ext>
            </a:extLst>
          </p:cNvPr>
          <p:cNvSpPr/>
          <p:nvPr/>
        </p:nvSpPr>
        <p:spPr>
          <a:xfrm>
            <a:off x="2628638" y="1805178"/>
            <a:ext cx="94174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www.michaelHcohen.com/HTM</a:t>
            </a:r>
          </a:p>
        </p:txBody>
      </p:sp>
    </p:spTree>
    <p:extLst>
      <p:ext uri="{BB962C8B-B14F-4D97-AF65-F5344CB8AC3E}">
        <p14:creationId xmlns:p14="http://schemas.microsoft.com/office/powerpoint/2010/main" val="24530484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BD0ADA-9CE7-4756-89D3-B41BD00C95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7569" y="306203"/>
            <a:ext cx="9144000" cy="83960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CAA530B-0496-408E-B8B3-8123038BBC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6339" y="6142288"/>
            <a:ext cx="10687645" cy="585844"/>
          </a:xfrm>
        </p:spPr>
        <p:txBody>
          <a:bodyPr>
            <a:normAutofit/>
          </a:bodyPr>
          <a:lstStyle/>
          <a:p>
            <a:pPr algn="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Disclaimer: Results not typical of “lawyers who go to Bar functions and whine.”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4A84336E-0559-4E5E-98CF-6F9354F71B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319414"/>
              </p:ext>
            </p:extLst>
          </p:nvPr>
        </p:nvGraphicFramePr>
        <p:xfrm>
          <a:off x="1145219" y="1422512"/>
          <a:ext cx="8572710" cy="28855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355">
                  <a:extLst>
                    <a:ext uri="{9D8B030D-6E8A-4147-A177-3AD203B41FA5}">
                      <a16:colId xmlns:a16="http://schemas.microsoft.com/office/drawing/2014/main" xmlns="" val="3674510336"/>
                    </a:ext>
                  </a:extLst>
                </a:gridCol>
                <a:gridCol w="4286355">
                  <a:extLst>
                    <a:ext uri="{9D8B030D-6E8A-4147-A177-3AD203B41FA5}">
                      <a16:colId xmlns:a16="http://schemas.microsoft.com/office/drawing/2014/main" xmlns="" val="3767497034"/>
                    </a:ext>
                  </a:extLst>
                </a:gridCol>
              </a:tblGrid>
              <a:tr h="961847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Revenue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56220060"/>
                  </a:ext>
                </a:extLst>
              </a:tr>
              <a:tr h="961847">
                <a:tc>
                  <a:txBody>
                    <a:bodyPr/>
                    <a:lstStyle/>
                    <a:p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2017*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4930987"/>
                  </a:ext>
                </a:extLst>
              </a:tr>
              <a:tr h="961847">
                <a:tc>
                  <a:txBody>
                    <a:bodyPr/>
                    <a:lstStyle/>
                    <a:p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$287,025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$426,810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3165486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2F501E58-5E65-46E4-9729-0766139DF89C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336062" y="3704974"/>
            <a:ext cx="0" cy="2807563"/>
          </a:xfrm>
          <a:prstGeom prst="straightConnector1">
            <a:avLst/>
          </a:prstGeom>
          <a:ln w="142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C609A7A-B222-432C-9823-2F7201E5695C}"/>
              </a:ext>
            </a:extLst>
          </p:cNvPr>
          <p:cNvSpPr txBox="1"/>
          <p:nvPr/>
        </p:nvSpPr>
        <p:spPr>
          <a:xfrm>
            <a:off x="5380184" y="4723810"/>
            <a:ext cx="3194856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48% growth</a:t>
            </a:r>
          </a:p>
        </p:txBody>
      </p:sp>
    </p:spTree>
    <p:extLst>
      <p:ext uri="{BB962C8B-B14F-4D97-AF65-F5344CB8AC3E}">
        <p14:creationId xmlns:p14="http://schemas.microsoft.com/office/powerpoint/2010/main" val="9349943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811407C7-D15E-4323-8BFF-B89183616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594142" y="2490229"/>
            <a:ext cx="1420490" cy="142049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E8A16979-2488-473B-BBDC-061FF9A5C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614" y="2558697"/>
            <a:ext cx="1414992" cy="1414992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C5BA2CA4-B8F9-40D3-86B5-AFAEAB472DFD}"/>
              </a:ext>
            </a:extLst>
          </p:cNvPr>
          <p:cNvSpPr/>
          <p:nvPr/>
        </p:nvSpPr>
        <p:spPr>
          <a:xfrm>
            <a:off x="703614" y="1661487"/>
            <a:ext cx="14149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Sales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2137385B-4A95-4F99-ACB1-0FD528B8D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087" y="2558697"/>
            <a:ext cx="1420491" cy="141439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D938563C-BDF4-4B3C-ADA7-382C27AD5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3171" y="2558697"/>
            <a:ext cx="1420491" cy="141439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36CB1362-084D-4F78-8CDC-8865C1970A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8094" y="2558697"/>
            <a:ext cx="1420491" cy="142049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C5E5F409-DB94-4CD1-ADF4-55AC994A54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6128" y="2558697"/>
            <a:ext cx="1420491" cy="1420491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2306FF35-A798-4E03-9FDB-6F3DC354D375}"/>
              </a:ext>
            </a:extLst>
          </p:cNvPr>
          <p:cNvSpPr/>
          <p:nvPr/>
        </p:nvSpPr>
        <p:spPr>
          <a:xfrm>
            <a:off x="2388386" y="1661487"/>
            <a:ext cx="177615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Marketing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64631840-865F-4524-901C-B1BBA513114F}"/>
              </a:ext>
            </a:extLst>
          </p:cNvPr>
          <p:cNvSpPr/>
          <p:nvPr/>
        </p:nvSpPr>
        <p:spPr>
          <a:xfrm>
            <a:off x="4218537" y="1661487"/>
            <a:ext cx="141499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Factory</a:t>
            </a:r>
            <a:endParaRPr lang="en-US" sz="2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9A2AEAF6-3F92-4B0A-B956-EC307CD02679}"/>
              </a:ext>
            </a:extLst>
          </p:cNvPr>
          <p:cNvSpPr/>
          <p:nvPr/>
        </p:nvSpPr>
        <p:spPr>
          <a:xfrm>
            <a:off x="5904972" y="1630710"/>
            <a:ext cx="141499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People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7192D57B-3FA6-424C-922C-413F67DAC101}"/>
              </a:ext>
            </a:extLst>
          </p:cNvPr>
          <p:cNvSpPr/>
          <p:nvPr/>
        </p:nvSpPr>
        <p:spPr>
          <a:xfrm>
            <a:off x="7625470" y="1630710"/>
            <a:ext cx="141499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Plant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D3BD788D-FFE3-43E2-B0D6-3ECA428A015E}"/>
              </a:ext>
            </a:extLst>
          </p:cNvPr>
          <p:cNvSpPr/>
          <p:nvPr/>
        </p:nvSpPr>
        <p:spPr>
          <a:xfrm>
            <a:off x="9694955" y="1630710"/>
            <a:ext cx="141499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Metrics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8210D1A7-2ED8-4430-A664-F60CF5F982D0}"/>
              </a:ext>
            </a:extLst>
          </p:cNvPr>
          <p:cNvSpPr txBox="1"/>
          <p:nvPr/>
        </p:nvSpPr>
        <p:spPr>
          <a:xfrm>
            <a:off x="4363155" y="451556"/>
            <a:ext cx="3465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January 21, 2017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708704A-F13C-4BEE-88B8-BEF54E2CFC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9275" y="5115908"/>
            <a:ext cx="2170223" cy="14455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6990598-C53A-4DC5-8D4E-80DE0734431C}"/>
              </a:ext>
            </a:extLst>
          </p:cNvPr>
          <p:cNvSpPr txBox="1"/>
          <p:nvPr/>
        </p:nvSpPr>
        <p:spPr>
          <a:xfrm>
            <a:off x="6612468" y="5883224"/>
            <a:ext cx="2682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4"/>
                </a:solidFill>
              </a:rPr>
              <a:t>Chief Evangelist</a:t>
            </a:r>
          </a:p>
        </p:txBody>
      </p:sp>
    </p:spTree>
    <p:extLst>
      <p:ext uri="{BB962C8B-B14F-4D97-AF65-F5344CB8AC3E}">
        <p14:creationId xmlns:p14="http://schemas.microsoft.com/office/powerpoint/2010/main" val="16921663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E8A16979-2488-473B-BBDC-061FF9A5C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1348" y="4389992"/>
            <a:ext cx="1736496" cy="1736496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C5BA2CA4-B8F9-40D3-86B5-AFAEAB472DFD}"/>
              </a:ext>
            </a:extLst>
          </p:cNvPr>
          <p:cNvSpPr/>
          <p:nvPr/>
        </p:nvSpPr>
        <p:spPr>
          <a:xfrm>
            <a:off x="703614" y="1661487"/>
            <a:ext cx="14149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Sales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2306FF35-A798-4E03-9FDB-6F3DC354D375}"/>
              </a:ext>
            </a:extLst>
          </p:cNvPr>
          <p:cNvSpPr/>
          <p:nvPr/>
        </p:nvSpPr>
        <p:spPr>
          <a:xfrm>
            <a:off x="2388387" y="1753820"/>
            <a:ext cx="141499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Marketing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64631840-865F-4524-901C-B1BBA513114F}"/>
              </a:ext>
            </a:extLst>
          </p:cNvPr>
          <p:cNvSpPr/>
          <p:nvPr/>
        </p:nvSpPr>
        <p:spPr>
          <a:xfrm>
            <a:off x="4164542" y="1630710"/>
            <a:ext cx="141499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Factory</a:t>
            </a:r>
            <a:endParaRPr lang="en-US" sz="2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9A2AEAF6-3F92-4B0A-B956-EC307CD02679}"/>
              </a:ext>
            </a:extLst>
          </p:cNvPr>
          <p:cNvSpPr/>
          <p:nvPr/>
        </p:nvSpPr>
        <p:spPr>
          <a:xfrm>
            <a:off x="5904972" y="1630710"/>
            <a:ext cx="141499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People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7192D57B-3FA6-424C-922C-413F67DAC101}"/>
              </a:ext>
            </a:extLst>
          </p:cNvPr>
          <p:cNvSpPr/>
          <p:nvPr/>
        </p:nvSpPr>
        <p:spPr>
          <a:xfrm>
            <a:off x="7625470" y="1630710"/>
            <a:ext cx="141499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Plant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D3BD788D-FFE3-43E2-B0D6-3ECA428A015E}"/>
              </a:ext>
            </a:extLst>
          </p:cNvPr>
          <p:cNvSpPr/>
          <p:nvPr/>
        </p:nvSpPr>
        <p:spPr>
          <a:xfrm>
            <a:off x="9694955" y="1630710"/>
            <a:ext cx="141499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Metrics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8210D1A7-2ED8-4430-A664-F60CF5F982D0}"/>
              </a:ext>
            </a:extLst>
          </p:cNvPr>
          <p:cNvSpPr txBox="1"/>
          <p:nvPr/>
        </p:nvSpPr>
        <p:spPr>
          <a:xfrm>
            <a:off x="4707466" y="508000"/>
            <a:ext cx="3725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Year Later…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58280AC-BCEE-43EC-B379-2B07078BB442}"/>
              </a:ext>
            </a:extLst>
          </p:cNvPr>
          <p:cNvSpPr txBox="1"/>
          <p:nvPr/>
        </p:nvSpPr>
        <p:spPr>
          <a:xfrm>
            <a:off x="7475010" y="4965852"/>
            <a:ext cx="1715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Owner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3783F69-B26C-4854-A55B-914C02163796}"/>
              </a:ext>
            </a:extLst>
          </p:cNvPr>
          <p:cNvSpPr txBox="1"/>
          <p:nvPr/>
        </p:nvSpPr>
        <p:spPr>
          <a:xfrm>
            <a:off x="703614" y="2709333"/>
            <a:ext cx="1317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Ebony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6470D5C-A718-4241-A1F6-52671EAB283A}"/>
              </a:ext>
            </a:extLst>
          </p:cNvPr>
          <p:cNvSpPr txBox="1"/>
          <p:nvPr/>
        </p:nvSpPr>
        <p:spPr>
          <a:xfrm>
            <a:off x="2388387" y="2692399"/>
            <a:ext cx="1317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Oliver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994AC64-01E4-411B-83EB-E18D14B40528}"/>
              </a:ext>
            </a:extLst>
          </p:cNvPr>
          <p:cNvSpPr txBox="1"/>
          <p:nvPr/>
        </p:nvSpPr>
        <p:spPr>
          <a:xfrm>
            <a:off x="4262437" y="2691865"/>
            <a:ext cx="1317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SKUs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Staffing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09BAE48-DB2E-485E-A731-7DEA3624C191}"/>
              </a:ext>
            </a:extLst>
          </p:cNvPr>
          <p:cNvSpPr txBox="1"/>
          <p:nvPr/>
        </p:nvSpPr>
        <p:spPr>
          <a:xfrm>
            <a:off x="5947210" y="2692399"/>
            <a:ext cx="1527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Catherine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Jessica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Counsel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FE94875-1BF6-43B8-B211-7E9DE733EFEF}"/>
              </a:ext>
            </a:extLst>
          </p:cNvPr>
          <p:cNvSpPr txBox="1"/>
          <p:nvPr/>
        </p:nvSpPr>
        <p:spPr>
          <a:xfrm>
            <a:off x="7774251" y="2709333"/>
            <a:ext cx="13170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P&amp;P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Coaching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91C958E-5194-43F9-84AB-E148B8C7DF57}"/>
              </a:ext>
            </a:extLst>
          </p:cNvPr>
          <p:cNvSpPr txBox="1"/>
          <p:nvPr/>
        </p:nvSpPr>
        <p:spPr>
          <a:xfrm>
            <a:off x="9532394" y="2709333"/>
            <a:ext cx="23141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Law Firm Velocity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B56B455-A792-4D90-A983-0AB5EC9DFE8F}"/>
              </a:ext>
            </a:extLst>
          </p:cNvPr>
          <p:cNvSpPr txBox="1"/>
          <p:nvPr/>
        </p:nvSpPr>
        <p:spPr>
          <a:xfrm>
            <a:off x="703614" y="5059041"/>
            <a:ext cx="1715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CEO/MP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ED4B5B7-1F12-4689-B167-ADC071CBE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806" y="4515034"/>
            <a:ext cx="1611234" cy="161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346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wo people taking a selfie&#10;&#10;Description generated with high confidence">
            <a:extLst>
              <a:ext uri="{FF2B5EF4-FFF2-40B4-BE49-F238E27FC236}">
                <a16:creationId xmlns:a16="http://schemas.microsoft.com/office/drawing/2014/main" xmlns="" id="{6EE65708-8C8C-4FD8-AC68-1EC622D8D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131" y="4113282"/>
            <a:ext cx="3658813" cy="2749827"/>
          </a:xfrm>
          <a:prstGeom prst="rect">
            <a:avLst/>
          </a:prstGeom>
        </p:spPr>
      </p:pic>
      <p:pic>
        <p:nvPicPr>
          <p:cNvPr id="7" name="Picture 6" descr="A picture containing person, water sport, water, man&#10;&#10;Description generated with very high confidence">
            <a:extLst>
              <a:ext uri="{FF2B5EF4-FFF2-40B4-BE49-F238E27FC236}">
                <a16:creationId xmlns:a16="http://schemas.microsoft.com/office/drawing/2014/main" xmlns="" id="{15E66257-7146-49C8-85F0-940F0FE09B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1122334"/>
            <a:ext cx="3922643" cy="2948111"/>
          </a:xfrm>
          <a:prstGeom prst="rect">
            <a:avLst/>
          </a:prstGeom>
        </p:spPr>
      </p:pic>
      <p:pic>
        <p:nvPicPr>
          <p:cNvPr id="13" name="Picture 12" descr="A picture containing person, indoor, child, sitting&#10;&#10;Description generated with very high confidence">
            <a:extLst>
              <a:ext uri="{FF2B5EF4-FFF2-40B4-BE49-F238E27FC236}">
                <a16:creationId xmlns:a16="http://schemas.microsoft.com/office/drawing/2014/main" xmlns="" id="{408B341D-12A4-4623-9AA3-2EF0C043D3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9" y="4070446"/>
            <a:ext cx="3030330" cy="2762844"/>
          </a:xfrm>
          <a:prstGeom prst="rect">
            <a:avLst/>
          </a:prstGeom>
        </p:spPr>
      </p:pic>
      <p:pic>
        <p:nvPicPr>
          <p:cNvPr id="15" name="Picture 14" descr="A girl in a pool of water&#10;&#10;Description generated with very high confidence">
            <a:extLst>
              <a:ext uri="{FF2B5EF4-FFF2-40B4-BE49-F238E27FC236}">
                <a16:creationId xmlns:a16="http://schemas.microsoft.com/office/drawing/2014/main" xmlns="" id="{2B5F203B-74AC-4A4D-9E25-127C80108D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278" y="813490"/>
            <a:ext cx="4399722" cy="3299792"/>
          </a:xfrm>
          <a:prstGeom prst="rect">
            <a:avLst/>
          </a:prstGeom>
        </p:spPr>
      </p:pic>
      <p:pic>
        <p:nvPicPr>
          <p:cNvPr id="17" name="Picture 16" descr="A person walking across a bridge over water&#10;&#10;Description generated with high confidence">
            <a:extLst>
              <a:ext uri="{FF2B5EF4-FFF2-40B4-BE49-F238E27FC236}">
                <a16:creationId xmlns:a16="http://schemas.microsoft.com/office/drawing/2014/main" xmlns="" id="{FA44B597-3D11-407C-9E49-D291DD8CA7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052" y="4095983"/>
            <a:ext cx="2751979" cy="2751979"/>
          </a:xfrm>
          <a:prstGeom prst="rect">
            <a:avLst/>
          </a:prstGeom>
        </p:spPr>
      </p:pic>
      <p:pic>
        <p:nvPicPr>
          <p:cNvPr id="19" name="Picture 18" descr="A picture containing person, indoor, man&#10;&#10;Description generated with very high confidence">
            <a:extLst>
              <a:ext uri="{FF2B5EF4-FFF2-40B4-BE49-F238E27FC236}">
                <a16:creationId xmlns:a16="http://schemas.microsoft.com/office/drawing/2014/main" xmlns="" id="{29E05F08-0A3A-4BE4-9224-A3BC3F6FC0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22640" y="1121532"/>
            <a:ext cx="3869637" cy="29082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C5FB8B0-ED8E-4CDA-B176-9F35A3612B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83117" y="4494179"/>
            <a:ext cx="2608883" cy="19555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17E6C2E-DBD1-49C8-A00E-D63425940E6E}"/>
              </a:ext>
            </a:extLst>
          </p:cNvPr>
          <p:cNvSpPr txBox="1"/>
          <p:nvPr/>
        </p:nvSpPr>
        <p:spPr>
          <a:xfrm>
            <a:off x="408564" y="232356"/>
            <a:ext cx="4309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appy </a:t>
            </a:r>
            <a:r>
              <a:rPr lang="en-US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awyers </a:t>
            </a:r>
            <a:r>
              <a:rPr lang="en-US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ake </a:t>
            </a:r>
            <a:r>
              <a:rPr lang="en-US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ore </a:t>
            </a:r>
            <a:r>
              <a:rPr lang="en-US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oney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39C7DAA-869D-44BC-82BC-403254EF71F7}"/>
              </a:ext>
            </a:extLst>
          </p:cNvPr>
          <p:cNvSpPr txBox="1"/>
          <p:nvPr/>
        </p:nvSpPr>
        <p:spPr>
          <a:xfrm>
            <a:off x="7837462" y="240976"/>
            <a:ext cx="4309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ore </a:t>
            </a:r>
            <a:r>
              <a:rPr lang="en-US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oney </a:t>
            </a:r>
            <a:r>
              <a:rPr lang="en-US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akes </a:t>
            </a:r>
            <a:r>
              <a:rPr lang="en-US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appier </a:t>
            </a:r>
            <a:r>
              <a:rPr lang="en-US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awyers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597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CAA530B-0496-408E-B8B3-8123038BBC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386" y="400277"/>
            <a:ext cx="2982686" cy="2468641"/>
          </a:xfrm>
        </p:spPr>
        <p:txBody>
          <a:bodyPr/>
          <a:lstStyle/>
          <a:p>
            <a:r>
              <a:rPr lang="en-US" dirty="0"/>
              <a:t>I grew up around medicine….</a:t>
            </a:r>
          </a:p>
        </p:txBody>
      </p:sp>
      <p:pic>
        <p:nvPicPr>
          <p:cNvPr id="5" name="Picture 4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xmlns="" id="{4B95F734-980F-497D-B781-E4329DF080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94" y="1195039"/>
            <a:ext cx="2615834" cy="334775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5034FAB-5832-4F7A-91F2-7166CF916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559" y="4953000"/>
            <a:ext cx="1019175" cy="16093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9D5202A-C3E5-4665-B9C3-1C9CEA61A7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4950" y="5115099"/>
            <a:ext cx="923925" cy="1524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DCAA34B-DFD3-4F25-B391-567E73D743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5937" y="5157012"/>
            <a:ext cx="1000125" cy="1524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6F70DCC-9958-4541-95CB-94207824BE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250" y="4705288"/>
            <a:ext cx="1219200" cy="18954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AE841ED-96C6-4CFA-94F6-994437E513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2547" y="5091165"/>
            <a:ext cx="1158455" cy="15252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4753053-418F-4791-870A-EB0BF27EAD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9286" y="218900"/>
            <a:ext cx="2561114" cy="37167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A543D5B-DED6-4EF1-AB6B-0E1DB31912C9}"/>
              </a:ext>
            </a:extLst>
          </p:cNvPr>
          <p:cNvSpPr txBox="1"/>
          <p:nvPr/>
        </p:nvSpPr>
        <p:spPr>
          <a:xfrm>
            <a:off x="5595937" y="4151290"/>
            <a:ext cx="20914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Law’s cool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04AFECA-047A-44CF-92B2-4274AF42C4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01108" y="162853"/>
            <a:ext cx="3064972" cy="570984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xmlns="" id="{4B80DAFF-9F73-4DBC-A93D-BDA5116F45BF}"/>
              </a:ext>
            </a:extLst>
          </p:cNvPr>
          <p:cNvSpPr/>
          <p:nvPr/>
        </p:nvSpPr>
        <p:spPr>
          <a:xfrm>
            <a:off x="7383294" y="400277"/>
            <a:ext cx="620148" cy="2612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xmlns="" id="{764BB13B-1DCE-45AC-8375-F9611D7C9972}"/>
              </a:ext>
            </a:extLst>
          </p:cNvPr>
          <p:cNvSpPr/>
          <p:nvPr/>
        </p:nvSpPr>
        <p:spPr>
          <a:xfrm rot="-2100000">
            <a:off x="8383783" y="918938"/>
            <a:ext cx="340468" cy="4877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F950003-60E7-40BB-9802-339D69DD676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52822" y="2868918"/>
            <a:ext cx="2397297" cy="18031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FC35A9A-323A-416C-9FE1-5D64BD2F85E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73886" y="2311217"/>
            <a:ext cx="377985" cy="5060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1D2DD23D-B0B5-4C6D-8511-D11E7CDEC3A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45908" y="4723791"/>
            <a:ext cx="377985" cy="5060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0A5B78FB-A7CF-430B-A333-C0939F53B73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21644" y="3348878"/>
            <a:ext cx="1158456" cy="119391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3D8C1CC9-0272-4613-861D-4533017034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3500000">
            <a:off x="4535990" y="2693338"/>
            <a:ext cx="377985" cy="50601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B4A3D2AB-427B-4E94-980A-984CF21393F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-3120000">
            <a:off x="3171843" y="2615912"/>
            <a:ext cx="377985" cy="5060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FBE3BAF-967B-464F-B922-1DFAAAD6A4A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43095" y="1235300"/>
            <a:ext cx="1519784" cy="101020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37856B89-6BA3-4F88-9E4B-5C6B69A73A9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14174" y="5232109"/>
            <a:ext cx="3685137" cy="152098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F156A4B-7C21-4C8D-B024-962C8C213476}"/>
              </a:ext>
            </a:extLst>
          </p:cNvPr>
          <p:cNvSpPr txBox="1"/>
          <p:nvPr/>
        </p:nvSpPr>
        <p:spPr>
          <a:xfrm>
            <a:off x="10551871" y="1293844"/>
            <a:ext cx="1519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Corporate law</a:t>
            </a:r>
          </a:p>
        </p:txBody>
      </p:sp>
    </p:spTree>
    <p:extLst>
      <p:ext uri="{BB962C8B-B14F-4D97-AF65-F5344CB8AC3E}">
        <p14:creationId xmlns:p14="http://schemas.microsoft.com/office/powerpoint/2010/main" val="4026434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462F336-9B61-47CD-8351-29057C4AC1B1}"/>
              </a:ext>
            </a:extLst>
          </p:cNvPr>
          <p:cNvSpPr txBox="1"/>
          <p:nvPr/>
        </p:nvSpPr>
        <p:spPr>
          <a:xfrm>
            <a:off x="3968885" y="364907"/>
            <a:ext cx="4688731" cy="6128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Achievements: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Books Published: 6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Articles: 100+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Harvard academic affiliations: 3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***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of: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Sales					0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Marketing				0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Handling Clients		0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Systems				0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Metrics	&amp; Controls		0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Mindset issues			0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Running a law firm		0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316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CAA530B-0496-408E-B8B3-8123038BBC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8844" y="1773238"/>
            <a:ext cx="9144000" cy="1655762"/>
          </a:xfrm>
        </p:spPr>
        <p:txBody>
          <a:bodyPr>
            <a:normAutofit/>
          </a:bodyPr>
          <a:lstStyle/>
          <a:p>
            <a:r>
              <a:rPr lang="en-US" sz="4800" dirty="0"/>
              <a:t>Life Before </a:t>
            </a:r>
            <a:r>
              <a:rPr lang="en-US" sz="4800" b="1" i="1" dirty="0">
                <a:solidFill>
                  <a:schemeClr val="accent4"/>
                </a:solidFill>
              </a:rPr>
              <a:t>Life Inside the Bubble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1329B2F9-9639-4481-999D-DDCFFC37F5BA}"/>
              </a:ext>
            </a:extLst>
          </p:cNvPr>
          <p:cNvCxnSpPr>
            <a:cxnSpLocks/>
          </p:cNvCxnSpPr>
          <p:nvPr/>
        </p:nvCxnSpPr>
        <p:spPr>
          <a:xfrm>
            <a:off x="1599156" y="2832082"/>
            <a:ext cx="899368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9C7820C-0F93-4E01-BFE0-5F652C5C5BA0}"/>
              </a:ext>
            </a:extLst>
          </p:cNvPr>
          <p:cNvSpPr txBox="1"/>
          <p:nvPr/>
        </p:nvSpPr>
        <p:spPr>
          <a:xfrm>
            <a:off x="5401249" y="3241089"/>
            <a:ext cx="52602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Revenues just below $300K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Flatlined ….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75A75D8-C3B2-42A9-9253-32AB51E6FF7B}"/>
              </a:ext>
            </a:extLst>
          </p:cNvPr>
          <p:cNvSpPr txBox="1"/>
          <p:nvPr/>
        </p:nvSpPr>
        <p:spPr>
          <a:xfrm>
            <a:off x="1599157" y="5464933"/>
            <a:ext cx="8486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I thought I was doing ok ….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5A58C91-F6C9-48BA-ACDF-4672B1F44731}"/>
              </a:ext>
            </a:extLst>
          </p:cNvPr>
          <p:cNvSpPr txBox="1"/>
          <p:nvPr/>
        </p:nvSpPr>
        <p:spPr>
          <a:xfrm>
            <a:off x="375920" y="396240"/>
            <a:ext cx="6217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2008 – 2017   “Hung out a shingle”</a:t>
            </a:r>
          </a:p>
        </p:txBody>
      </p:sp>
    </p:spTree>
    <p:extLst>
      <p:ext uri="{BB962C8B-B14F-4D97-AF65-F5344CB8AC3E}">
        <p14:creationId xmlns:p14="http://schemas.microsoft.com/office/powerpoint/2010/main" val="1564891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CAA530B-0496-408E-B8B3-8123038BBC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21374" y="963039"/>
            <a:ext cx="3116424" cy="59887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 Changes ….</a:t>
            </a:r>
            <a:endParaRPr lang="en-US" dirty="0"/>
          </a:p>
        </p:txBody>
      </p:sp>
      <p:pic>
        <p:nvPicPr>
          <p:cNvPr id="9" name="Picture 8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xmlns="" id="{A09FE272-487A-4E1A-841E-C9E2EF453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1" y="34047"/>
            <a:ext cx="7770155" cy="678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15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BD0ADA-9CE7-4756-89D3-B41BD00C95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8283" y="3851015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Life inside the Bubble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 inside 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CAA530B-0496-408E-B8B3-8123038BBC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407638" y="885707"/>
            <a:ext cx="6503638" cy="91491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Maybe there’s more 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0E8DF59-1E15-4192-B165-A275810B0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6813" y="181254"/>
            <a:ext cx="3982911" cy="398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198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BD0ADA-9CE7-4756-89D3-B41BD00C95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8136" y="225778"/>
            <a:ext cx="9873575" cy="206022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1/21/17  - Join HTM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7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10D9627B-93B0-46A0-9C36-4483D4A40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075" y="137603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28DC61E-9858-4904-BC28-4CCC8C8A3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202" y="1896469"/>
            <a:ext cx="4104073" cy="26624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09CEA68-0164-4B7E-8159-2D7958074D6F}"/>
              </a:ext>
            </a:extLst>
          </p:cNvPr>
          <p:cNvSpPr txBox="1"/>
          <p:nvPr/>
        </p:nvSpPr>
        <p:spPr>
          <a:xfrm>
            <a:off x="2049893" y="5158795"/>
            <a:ext cx="8378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Quest for the Holy Grail begins ….</a:t>
            </a:r>
          </a:p>
        </p:txBody>
      </p:sp>
    </p:spTree>
    <p:extLst>
      <p:ext uri="{BB962C8B-B14F-4D97-AF65-F5344CB8AC3E}">
        <p14:creationId xmlns:p14="http://schemas.microsoft.com/office/powerpoint/2010/main" val="2239652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A95A1EA4-44DF-4C60-93CA-59E5180795B7}"/>
              </a:ext>
            </a:extLst>
          </p:cNvPr>
          <p:cNvSpPr txBox="1">
            <a:spLocks/>
          </p:cNvSpPr>
          <p:nvPr/>
        </p:nvSpPr>
        <p:spPr>
          <a:xfrm>
            <a:off x="1320800" y="944881"/>
            <a:ext cx="9698284" cy="3251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“You can’t build a million-dollar firm with your head up your ass.”</a:t>
            </a:r>
          </a:p>
          <a:p>
            <a:pPr algn="l"/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9DBCD78-E641-4D0C-8783-891D66A2C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0" y="4671657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614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42875"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862</TotalTime>
  <Words>518</Words>
  <Application>Microsoft Office PowerPoint</Application>
  <PresentationFormat>Widescreen</PresentationFormat>
  <Paragraphs>155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Arial Black</vt:lpstr>
      <vt:lpstr>Calibri</vt:lpstr>
      <vt:lpstr>Calibri Light</vt:lpstr>
      <vt:lpstr>Times New Roman</vt:lpstr>
      <vt:lpstr>Wingdings</vt:lpstr>
      <vt:lpstr>Office Theme</vt:lpstr>
      <vt:lpstr>The Best Thing I Did  for My Law Firm  in 2017  </vt:lpstr>
      <vt:lpstr>We provide legal strategies &amp; solutions to businesses that accelerate health &amp; wellness. </vt:lpstr>
      <vt:lpstr>PowerPoint Presentation</vt:lpstr>
      <vt:lpstr>PowerPoint Presentation</vt:lpstr>
      <vt:lpstr>PowerPoint Presentation</vt:lpstr>
      <vt:lpstr>PowerPoint Presentation</vt:lpstr>
      <vt:lpstr>… Life inside the Bubble … Life inside Me</vt:lpstr>
      <vt:lpstr>1/21/17  - Join HTM  </vt:lpstr>
      <vt:lpstr>PowerPoint Presentation</vt:lpstr>
      <vt:lpstr>. “If you want to own a million-dollar law firm, it’s simple.  Start making decisions like the Owner of a million-dollar firm.”</vt:lpstr>
      <vt:lpstr>PowerPoint Presentation</vt:lpstr>
      <vt:lpstr>PowerPoint Presentation</vt:lpstr>
      <vt:lpstr> Simple but POWERFUL Hinges:  Sales -  Hire a Dragon  Plant - Write Policies &amp; Procedures          -  Leverage Software</vt:lpstr>
      <vt:lpstr>   What Didn’t Work  3 “Mules” of the Law Firm Apocalypse     </vt:lpstr>
      <vt:lpstr>PowerPoint Presentation</vt:lpstr>
      <vt:lpstr>PowerPoint Presentation</vt:lpstr>
      <vt:lpstr>What Did Work - Sales</vt:lpstr>
      <vt:lpstr>What Did Work – P&amp;P</vt:lpstr>
      <vt:lpstr>What Did Work – Software</vt:lpstr>
      <vt:lpstr>Simple Lessons – Little Hinges</vt:lpstr>
      <vt:lpstr>  1. Find 1-2 strategies in the HTM Marketing Blueprint. 2. A/B Test. 3. Measure.  Learn to love Metrics. 4. Refine. </vt:lpstr>
      <vt:lpstr>  </vt:lpstr>
      <vt:lpstr>Template for Members</vt:lpstr>
      <vt:lpstr>Results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</dc:creator>
  <cp:lastModifiedBy>Griffin</cp:lastModifiedBy>
  <cp:revision>232</cp:revision>
  <dcterms:created xsi:type="dcterms:W3CDTF">2018-01-04T04:21:20Z</dcterms:created>
  <dcterms:modified xsi:type="dcterms:W3CDTF">2018-01-17T03:42:06Z</dcterms:modified>
</cp:coreProperties>
</file>